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5" r:id="rId6"/>
    <p:sldMasterId id="2147483908" r:id="rId7"/>
    <p:sldMasterId id="2147483917" r:id="rId8"/>
    <p:sldMasterId id="2147483922" r:id="rId9"/>
    <p:sldMasterId id="2147483946" r:id="rId10"/>
  </p:sldMasterIdLst>
  <p:notesMasterIdLst>
    <p:notesMasterId r:id="rId80"/>
  </p:notesMasterIdLst>
  <p:handoutMasterIdLst>
    <p:handoutMasterId r:id="rId81"/>
  </p:handoutMasterIdLst>
  <p:sldIdLst>
    <p:sldId id="543" r:id="rId11"/>
    <p:sldId id="459" r:id="rId12"/>
    <p:sldId id="551" r:id="rId13"/>
    <p:sldId id="457" r:id="rId14"/>
    <p:sldId id="458" r:id="rId15"/>
    <p:sldId id="460" r:id="rId16"/>
    <p:sldId id="461" r:id="rId17"/>
    <p:sldId id="556" r:id="rId18"/>
    <p:sldId id="462" r:id="rId19"/>
    <p:sldId id="463" r:id="rId20"/>
    <p:sldId id="612" r:id="rId21"/>
    <p:sldId id="613" r:id="rId22"/>
    <p:sldId id="609" r:id="rId23"/>
    <p:sldId id="464" r:id="rId24"/>
    <p:sldId id="615" r:id="rId25"/>
    <p:sldId id="617" r:id="rId26"/>
    <p:sldId id="469" r:id="rId27"/>
    <p:sldId id="618" r:id="rId28"/>
    <p:sldId id="597" r:id="rId29"/>
    <p:sldId id="619" r:id="rId30"/>
    <p:sldId id="572" r:id="rId31"/>
    <p:sldId id="566" r:id="rId32"/>
    <p:sldId id="610" r:id="rId33"/>
    <p:sldId id="611" r:id="rId34"/>
    <p:sldId id="589" r:id="rId35"/>
    <p:sldId id="567" r:id="rId36"/>
    <p:sldId id="627" r:id="rId37"/>
    <p:sldId id="583" r:id="rId38"/>
    <p:sldId id="568" r:id="rId39"/>
    <p:sldId id="628" r:id="rId40"/>
    <p:sldId id="584" r:id="rId41"/>
    <p:sldId id="604" r:id="rId42"/>
    <p:sldId id="625" r:id="rId43"/>
    <p:sldId id="571" r:id="rId44"/>
    <p:sldId id="573" r:id="rId45"/>
    <p:sldId id="581" r:id="rId46"/>
    <p:sldId id="586" r:id="rId47"/>
    <p:sldId id="570" r:id="rId48"/>
    <p:sldId id="626" r:id="rId49"/>
    <p:sldId id="565" r:id="rId50"/>
    <p:sldId id="475" r:id="rId51"/>
    <p:sldId id="488" r:id="rId52"/>
    <p:sldId id="563" r:id="rId53"/>
    <p:sldId id="564" r:id="rId54"/>
    <p:sldId id="591" r:id="rId55"/>
    <p:sldId id="593" r:id="rId56"/>
    <p:sldId id="594" r:id="rId57"/>
    <p:sldId id="511" r:id="rId58"/>
    <p:sldId id="478" r:id="rId59"/>
    <p:sldId id="481" r:id="rId60"/>
    <p:sldId id="482" r:id="rId61"/>
    <p:sldId id="483" r:id="rId62"/>
    <p:sldId id="485" r:id="rId63"/>
    <p:sldId id="486" r:id="rId64"/>
    <p:sldId id="487" r:id="rId65"/>
    <p:sldId id="490" r:id="rId66"/>
    <p:sldId id="493" r:id="rId67"/>
    <p:sldId id="494" r:id="rId68"/>
    <p:sldId id="495" r:id="rId69"/>
    <p:sldId id="550" r:id="rId70"/>
    <p:sldId id="600" r:id="rId71"/>
    <p:sldId id="601" r:id="rId72"/>
    <p:sldId id="498" r:id="rId73"/>
    <p:sldId id="499" r:id="rId74"/>
    <p:sldId id="500" r:id="rId75"/>
    <p:sldId id="504" r:id="rId76"/>
    <p:sldId id="602" r:id="rId77"/>
    <p:sldId id="547" r:id="rId78"/>
    <p:sldId id="542" r:id="rId7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eaLnBrk="0" fontAlgn="base" hangingPunct="0">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Welcome" id="{08D16CD2-9EE3-4533-99F4-9656F386ACB6}">
          <p14:sldIdLst>
            <p14:sldId id="543"/>
            <p14:sldId id="459"/>
            <p14:sldId id="551"/>
            <p14:sldId id="457"/>
            <p14:sldId id="458"/>
            <p14:sldId id="460"/>
            <p14:sldId id="461"/>
            <p14:sldId id="556"/>
          </p14:sldIdLst>
        </p14:section>
        <p14:section name="Venue Orientation" id="{8689E22D-BFB5-4D57-9CE0-A0980FF05AAA}">
          <p14:sldIdLst>
            <p14:sldId id="462"/>
            <p14:sldId id="463"/>
            <p14:sldId id="612"/>
            <p14:sldId id="613"/>
            <p14:sldId id="609"/>
            <p14:sldId id="464"/>
            <p14:sldId id="615"/>
            <p14:sldId id="617"/>
          </p14:sldIdLst>
        </p14:section>
        <p14:section name="What's Happening on Venue" id="{BBE8CDFD-7708-46E2-BA92-BBF7F31AAE47}">
          <p14:sldIdLst>
            <p14:sldId id="469"/>
            <p14:sldId id="618"/>
            <p14:sldId id="597"/>
            <p14:sldId id="619"/>
            <p14:sldId id="572"/>
            <p14:sldId id="566"/>
            <p14:sldId id="610"/>
            <p14:sldId id="611"/>
            <p14:sldId id="589"/>
            <p14:sldId id="567"/>
            <p14:sldId id="627"/>
            <p14:sldId id="583"/>
            <p14:sldId id="568"/>
            <p14:sldId id="628"/>
            <p14:sldId id="584"/>
            <p14:sldId id="604"/>
            <p14:sldId id="625"/>
            <p14:sldId id="571"/>
            <p14:sldId id="573"/>
            <p14:sldId id="581"/>
            <p14:sldId id="586"/>
            <p14:sldId id="570"/>
            <p14:sldId id="626"/>
          </p14:sldIdLst>
        </p14:section>
        <p14:section name="Customers and Services" id="{B58997D0-E47C-4A75-AE7C-84289A5894ED}">
          <p14:sldIdLst>
            <p14:sldId id="565"/>
            <p14:sldId id="475"/>
            <p14:sldId id="488"/>
            <p14:sldId id="563"/>
            <p14:sldId id="564"/>
            <p14:sldId id="591"/>
            <p14:sldId id="593"/>
            <p14:sldId id="594"/>
          </p14:sldIdLst>
        </p14:section>
        <p14:section name="Volunteers on Venue" id="{F1F8B839-5B85-46BF-A517-3DFE35ACD840}">
          <p14:sldIdLst>
            <p14:sldId id="511"/>
            <p14:sldId id="478"/>
            <p14:sldId id="481"/>
            <p14:sldId id="482"/>
            <p14:sldId id="483"/>
            <p14:sldId id="485"/>
            <p14:sldId id="486"/>
            <p14:sldId id="487"/>
            <p14:sldId id="490"/>
          </p14:sldIdLst>
        </p14:section>
        <p14:section name="Safety on Venue" id="{550CA4B7-97BA-463A-9599-82AF7F82E1FA}">
          <p14:sldIdLst>
            <p14:sldId id="493"/>
            <p14:sldId id="494"/>
            <p14:sldId id="495"/>
            <p14:sldId id="550"/>
            <p14:sldId id="600"/>
            <p14:sldId id="601"/>
            <p14:sldId id="498"/>
            <p14:sldId id="499"/>
            <p14:sldId id="500"/>
            <p14:sldId id="504"/>
            <p14:sldId id="602"/>
            <p14:sldId id="547"/>
          </p14:sldIdLst>
        </p14:section>
        <p14:section name="THANK YOU!!!" id="{065B2F0D-C327-4962-8587-3D03CFED776C}">
          <p14:sldIdLst>
            <p14:sldId id="5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say Massey" initials="" lastIdx="5" clrIdx="0"/>
  <p:cmAuthor id="1" name="Paul Kugelmass" initials="PK" lastIdx="8" clrIdx="1">
    <p:extLst/>
  </p:cmAuthor>
  <p:cmAuthor id="2" name="Massey, Lyndsay" initials="ML" lastIdx="5" clrIdx="2"/>
  <p:cmAuthor id="3" name="JNC" initials="J"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300"/>
    <a:srgbClr val="FFD700"/>
    <a:srgbClr val="58595B"/>
    <a:srgbClr val="3A961A"/>
    <a:srgbClr val="878787"/>
    <a:srgbClr val="000000"/>
    <a:srgbClr val="1F497D"/>
    <a:srgbClr val="007EB0"/>
    <a:srgbClr val="CF14D4"/>
    <a:srgbClr val="7CD3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4" autoAdjust="0"/>
    <p:restoredTop sz="86610" autoAdjust="0"/>
  </p:normalViewPr>
  <p:slideViewPr>
    <p:cSldViewPr snapToGrid="0" snapToObjects="1">
      <p:cViewPr varScale="1">
        <p:scale>
          <a:sx n="78" d="100"/>
          <a:sy n="78" d="100"/>
        </p:scale>
        <p:origin x="100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024"/>
    </p:cViewPr>
  </p:sorterViewPr>
  <p:notesViewPr>
    <p:cSldViewPr snapToGrid="0" snapToObjects="1">
      <p:cViewPr varScale="1">
        <p:scale>
          <a:sx n="54" d="100"/>
          <a:sy n="54" d="100"/>
        </p:scale>
        <p:origin x="-29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viewProps" Target="viewProps.xml"/><Relationship Id="rId7" Type="http://schemas.openxmlformats.org/officeDocument/2006/relationships/slideMaster" Target="slideMasters/slideMaster2.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51.xml"/><Relationship Id="rId82" Type="http://schemas.openxmlformats.org/officeDocument/2006/relationships/commentAuthors" Target="commentAuthors.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3.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5.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35C3D-C8F6-4360-B444-F9B125943DD2}" type="doc">
      <dgm:prSet loTypeId="urn:microsoft.com/office/officeart/2005/8/layout/hierarchy4" loCatId="list" qsTypeId="urn:microsoft.com/office/officeart/2005/8/quickstyle/simple1" qsCatId="simple" csTypeId="urn:microsoft.com/office/officeart/2005/8/colors/accent0_1" csCatId="mainScheme" phldr="1"/>
      <dgm:spPr/>
    </dgm:pt>
    <dgm:pt modelId="{D60C7BBF-AC1A-433C-A384-537AFD1AE879}">
      <dgm:prSet phldrT="[Text]" custT="1"/>
      <dgm:spPr/>
      <dgm:t>
        <a:bodyPr/>
        <a:lstStyle/>
        <a:p>
          <a:r>
            <a:rPr lang="en-US" sz="2000" dirty="0"/>
            <a:t>SEP 18</a:t>
          </a:r>
        </a:p>
        <a:p>
          <a:endParaRPr lang="en-US" sz="2000" dirty="0"/>
        </a:p>
        <a:p>
          <a:r>
            <a:rPr lang="en-US" sz="2000" dirty="0"/>
            <a:t> BUMP IN</a:t>
          </a:r>
        </a:p>
        <a:p>
          <a:endParaRPr lang="en-US" sz="2000" dirty="0"/>
        </a:p>
        <a:p>
          <a:r>
            <a:rPr lang="en-US" sz="2000" dirty="0"/>
            <a:t>PRE ARRIVALS</a:t>
          </a:r>
        </a:p>
        <a:p>
          <a:endParaRPr lang="en-US" sz="2000" dirty="0"/>
        </a:p>
        <a:p>
          <a:endParaRPr lang="en-US" sz="2000" dirty="0"/>
        </a:p>
        <a:p>
          <a:r>
            <a:rPr lang="en-US" sz="2000" dirty="0"/>
            <a:t> </a:t>
          </a:r>
        </a:p>
      </dgm:t>
    </dgm:pt>
    <dgm:pt modelId="{2F85B6C8-F536-450F-B263-3FFA45F79CFC}" type="parTrans" cxnId="{D24C78CE-4121-499A-87CB-80958788D425}">
      <dgm:prSet/>
      <dgm:spPr/>
      <dgm:t>
        <a:bodyPr/>
        <a:lstStyle/>
        <a:p>
          <a:endParaRPr lang="en-US" sz="2400"/>
        </a:p>
      </dgm:t>
    </dgm:pt>
    <dgm:pt modelId="{3DE14F02-AB4D-4673-96D2-C95A710F4384}" type="sibTrans" cxnId="{D24C78CE-4121-499A-87CB-80958788D425}">
      <dgm:prSet/>
      <dgm:spPr/>
      <dgm:t>
        <a:bodyPr/>
        <a:lstStyle/>
        <a:p>
          <a:endParaRPr lang="en-US" sz="2400"/>
        </a:p>
      </dgm:t>
    </dgm:pt>
    <dgm:pt modelId="{6AE7EC96-30E5-4193-A633-49E87DFB49E1}">
      <dgm:prSet phldrT="[Text]" custT="1"/>
      <dgm:spPr/>
      <dgm:t>
        <a:bodyPr/>
        <a:lstStyle/>
        <a:p>
          <a:r>
            <a:rPr lang="en-US" sz="2000" dirty="0"/>
            <a:t>SEP 20</a:t>
          </a:r>
        </a:p>
        <a:p>
          <a:endParaRPr lang="en-US" sz="1800" dirty="0"/>
        </a:p>
        <a:p>
          <a:r>
            <a:rPr lang="en-US" sz="2000" dirty="0"/>
            <a:t>BUMP IN</a:t>
          </a:r>
        </a:p>
        <a:p>
          <a:endParaRPr lang="en-US" sz="2000" dirty="0"/>
        </a:p>
        <a:p>
          <a:endParaRPr lang="en-US" sz="2000" dirty="0"/>
        </a:p>
        <a:p>
          <a:endParaRPr lang="en-US" sz="2000" dirty="0"/>
        </a:p>
        <a:p>
          <a:endParaRPr lang="en-US" sz="2000" dirty="0"/>
        </a:p>
        <a:p>
          <a:endParaRPr lang="en-US" sz="2000" dirty="0"/>
        </a:p>
      </dgm:t>
    </dgm:pt>
    <dgm:pt modelId="{479779C8-7779-4269-B539-1EF515B82DD1}" type="parTrans" cxnId="{82197C1F-20F4-43A6-B592-5842D5B3984E}">
      <dgm:prSet/>
      <dgm:spPr/>
      <dgm:t>
        <a:bodyPr/>
        <a:lstStyle/>
        <a:p>
          <a:endParaRPr lang="en-US" sz="2400"/>
        </a:p>
      </dgm:t>
    </dgm:pt>
    <dgm:pt modelId="{6D82A419-4740-48F8-AB46-73D10D109756}" type="sibTrans" cxnId="{82197C1F-20F4-43A6-B592-5842D5B3984E}">
      <dgm:prSet/>
      <dgm:spPr/>
      <dgm:t>
        <a:bodyPr/>
        <a:lstStyle/>
        <a:p>
          <a:endParaRPr lang="en-US" sz="2400"/>
        </a:p>
      </dgm:t>
    </dgm:pt>
    <dgm:pt modelId="{47593697-744B-4677-B66A-D3B2DE22F5B1}">
      <dgm:prSet phldrT="[Text]" custT="1"/>
      <dgm:spPr/>
      <dgm:t>
        <a:bodyPr/>
        <a:lstStyle/>
        <a:p>
          <a:r>
            <a:rPr lang="en-US" sz="2000" dirty="0"/>
            <a:t>SEP 21-22</a:t>
          </a:r>
        </a:p>
        <a:p>
          <a:endParaRPr lang="en-US" sz="2000" dirty="0"/>
        </a:p>
        <a:p>
          <a:r>
            <a:rPr lang="en-US" sz="2000" dirty="0"/>
            <a:t>BUMP IN</a:t>
          </a:r>
        </a:p>
        <a:p>
          <a:endParaRPr lang="en-US" sz="2000" dirty="0"/>
        </a:p>
        <a:p>
          <a:r>
            <a:rPr lang="en-US" sz="2000" dirty="0"/>
            <a:t>OFFICIAL OPEN</a:t>
          </a:r>
        </a:p>
        <a:p>
          <a:endParaRPr lang="en-US" sz="2000" dirty="0"/>
        </a:p>
        <a:p>
          <a:r>
            <a:rPr lang="en-US" sz="2000" dirty="0"/>
            <a:t>BULK ARRIVALS</a:t>
          </a:r>
        </a:p>
      </dgm:t>
    </dgm:pt>
    <dgm:pt modelId="{7AA9A358-0C15-41E8-B421-E517C0DE9BBC}" type="parTrans" cxnId="{F25744DF-9598-40CB-BF47-1D933BE88B02}">
      <dgm:prSet/>
      <dgm:spPr/>
      <dgm:t>
        <a:bodyPr/>
        <a:lstStyle/>
        <a:p>
          <a:endParaRPr lang="en-US" sz="2400"/>
        </a:p>
      </dgm:t>
    </dgm:pt>
    <dgm:pt modelId="{5C4090FF-91BB-4E9E-9C8A-5E4178DBA2E6}" type="sibTrans" cxnId="{F25744DF-9598-40CB-BF47-1D933BE88B02}">
      <dgm:prSet/>
      <dgm:spPr/>
      <dgm:t>
        <a:bodyPr/>
        <a:lstStyle/>
        <a:p>
          <a:endParaRPr lang="en-US" sz="2400"/>
        </a:p>
      </dgm:t>
    </dgm:pt>
    <dgm:pt modelId="{8CC75073-048E-4525-81D6-05BB124170E0}">
      <dgm:prSet custT="1"/>
      <dgm:spPr/>
      <dgm:t>
        <a:bodyPr/>
        <a:lstStyle/>
        <a:p>
          <a:r>
            <a:rPr lang="en-US" sz="2000" dirty="0"/>
            <a:t>SEP 23</a:t>
          </a:r>
        </a:p>
        <a:p>
          <a:endParaRPr lang="en-US" sz="2000" dirty="0"/>
        </a:p>
        <a:p>
          <a:r>
            <a:rPr lang="en-US" sz="2000" dirty="0"/>
            <a:t>ARRIVALS</a:t>
          </a:r>
        </a:p>
        <a:p>
          <a:endParaRPr lang="en-US" sz="2000" dirty="0"/>
        </a:p>
        <a:p>
          <a:r>
            <a:rPr lang="en-US" sz="2000" dirty="0"/>
            <a:t>OPENING CEREMONY</a:t>
          </a:r>
        </a:p>
        <a:p>
          <a:endParaRPr lang="en-US" sz="2000" dirty="0"/>
        </a:p>
        <a:p>
          <a:endParaRPr lang="en-US" sz="2000" dirty="0"/>
        </a:p>
        <a:p>
          <a:endParaRPr lang="en-US" sz="2000" dirty="0"/>
        </a:p>
      </dgm:t>
    </dgm:pt>
    <dgm:pt modelId="{56C8F561-B258-4FFD-AF05-CC35591F9AF0}" type="parTrans" cxnId="{1AA565F8-F5AA-4E89-8056-7D8EA8472DA0}">
      <dgm:prSet/>
      <dgm:spPr/>
      <dgm:t>
        <a:bodyPr/>
        <a:lstStyle/>
        <a:p>
          <a:endParaRPr lang="en-US" sz="2400"/>
        </a:p>
      </dgm:t>
    </dgm:pt>
    <dgm:pt modelId="{C4471A29-2E9E-4048-B1BF-9D8D1E8026EC}" type="sibTrans" cxnId="{1AA565F8-F5AA-4E89-8056-7D8EA8472DA0}">
      <dgm:prSet/>
      <dgm:spPr/>
      <dgm:t>
        <a:bodyPr/>
        <a:lstStyle/>
        <a:p>
          <a:endParaRPr lang="en-US" sz="2400"/>
        </a:p>
      </dgm:t>
    </dgm:pt>
    <dgm:pt modelId="{377BD67E-561D-4563-9E37-E90FA7CD81C4}">
      <dgm:prSet custT="1"/>
      <dgm:spPr/>
      <dgm:t>
        <a:bodyPr/>
        <a:lstStyle/>
        <a:p>
          <a:r>
            <a:rPr lang="en-US" sz="2000" dirty="0"/>
            <a:t>SEP 24-29</a:t>
          </a:r>
        </a:p>
        <a:p>
          <a:endParaRPr lang="en-US" sz="2000" dirty="0"/>
        </a:p>
        <a:p>
          <a:r>
            <a:rPr lang="en-US" sz="2000" dirty="0"/>
            <a:t>BUMP IN</a:t>
          </a:r>
        </a:p>
        <a:p>
          <a:endParaRPr lang="en-US" sz="2000" dirty="0"/>
        </a:p>
        <a:p>
          <a:r>
            <a:rPr lang="en-US" sz="2000" dirty="0"/>
            <a:t>DAILY OPERATION</a:t>
          </a:r>
        </a:p>
        <a:p>
          <a:endParaRPr lang="en-US" sz="2000" dirty="0"/>
        </a:p>
        <a:p>
          <a:endParaRPr lang="en-US" sz="2000" dirty="0"/>
        </a:p>
        <a:p>
          <a:endParaRPr lang="en-US" sz="2000" dirty="0"/>
        </a:p>
      </dgm:t>
    </dgm:pt>
    <dgm:pt modelId="{6C785E94-4205-41F1-ABB4-1077281A0B62}" type="parTrans" cxnId="{C612D844-8CEB-44E9-846F-4CCD602CA5EA}">
      <dgm:prSet/>
      <dgm:spPr/>
      <dgm:t>
        <a:bodyPr/>
        <a:lstStyle/>
        <a:p>
          <a:endParaRPr lang="en-US" sz="2400"/>
        </a:p>
      </dgm:t>
    </dgm:pt>
    <dgm:pt modelId="{C0D4B34D-D4D8-491F-9952-F1FD992FBD0D}" type="sibTrans" cxnId="{C612D844-8CEB-44E9-846F-4CCD602CA5EA}">
      <dgm:prSet/>
      <dgm:spPr/>
      <dgm:t>
        <a:bodyPr/>
        <a:lstStyle/>
        <a:p>
          <a:endParaRPr lang="en-US" sz="2400"/>
        </a:p>
      </dgm:t>
    </dgm:pt>
    <dgm:pt modelId="{26670D13-A617-4349-801B-7D4BADE997B4}">
      <dgm:prSet custT="1"/>
      <dgm:spPr/>
      <dgm:t>
        <a:bodyPr/>
        <a:lstStyle/>
        <a:p>
          <a:r>
            <a:rPr lang="en-US" sz="2000" dirty="0"/>
            <a:t>SEP 30</a:t>
          </a:r>
        </a:p>
        <a:p>
          <a:endParaRPr lang="en-US" sz="2000" dirty="0"/>
        </a:p>
        <a:p>
          <a:r>
            <a:rPr lang="en-US" sz="2000" dirty="0"/>
            <a:t>CLOSING CEREMONY</a:t>
          </a:r>
        </a:p>
        <a:p>
          <a:endParaRPr lang="en-US" sz="2000" dirty="0"/>
        </a:p>
        <a:p>
          <a:r>
            <a:rPr lang="en-US" sz="2000" dirty="0"/>
            <a:t>VILLAGE RECEPTION</a:t>
          </a:r>
        </a:p>
        <a:p>
          <a:endParaRPr lang="en-US" sz="2000" dirty="0"/>
        </a:p>
        <a:p>
          <a:endParaRPr lang="en-US" sz="2000" dirty="0"/>
        </a:p>
      </dgm:t>
    </dgm:pt>
    <dgm:pt modelId="{03FE5EE1-9891-48C6-9F3B-891AC258B31D}" type="parTrans" cxnId="{33006215-E589-41D7-BB76-278CC3685DA5}">
      <dgm:prSet/>
      <dgm:spPr/>
      <dgm:t>
        <a:bodyPr/>
        <a:lstStyle/>
        <a:p>
          <a:endParaRPr lang="en-US" sz="2400"/>
        </a:p>
      </dgm:t>
    </dgm:pt>
    <dgm:pt modelId="{FB8A71A5-A55D-4E6E-9971-C1009E1859A5}" type="sibTrans" cxnId="{33006215-E589-41D7-BB76-278CC3685DA5}">
      <dgm:prSet/>
      <dgm:spPr/>
      <dgm:t>
        <a:bodyPr/>
        <a:lstStyle/>
        <a:p>
          <a:endParaRPr lang="en-US" sz="2400"/>
        </a:p>
      </dgm:t>
    </dgm:pt>
    <dgm:pt modelId="{3C4DE9B7-2258-4253-9222-B0D331194B7B}">
      <dgm:prSet custT="1"/>
      <dgm:spPr/>
      <dgm:t>
        <a:bodyPr/>
        <a:lstStyle/>
        <a:p>
          <a:r>
            <a:rPr lang="en-US" sz="2000" dirty="0"/>
            <a:t>OCT 1</a:t>
          </a:r>
        </a:p>
        <a:p>
          <a:endParaRPr lang="en-US" sz="1100" dirty="0"/>
        </a:p>
        <a:p>
          <a:r>
            <a:rPr lang="en-US" sz="2000" dirty="0"/>
            <a:t>FAREWELL BREAKFAST</a:t>
          </a:r>
        </a:p>
        <a:p>
          <a:endParaRPr lang="en-US" sz="2000" dirty="0"/>
        </a:p>
        <a:p>
          <a:r>
            <a:rPr lang="en-US" sz="2000" dirty="0"/>
            <a:t>BULK DEPARTURE</a:t>
          </a:r>
        </a:p>
        <a:p>
          <a:endParaRPr lang="en-US" sz="2000" dirty="0"/>
        </a:p>
        <a:p>
          <a:r>
            <a:rPr lang="en-US" sz="2000" dirty="0"/>
            <a:t>OFFICIAL CLOSE</a:t>
          </a:r>
        </a:p>
      </dgm:t>
    </dgm:pt>
    <dgm:pt modelId="{D4B11ED8-7E03-44F1-8A85-E761F334E14A}" type="parTrans" cxnId="{8ADE3FA0-CCBD-4450-972E-D2E4CD4A3145}">
      <dgm:prSet/>
      <dgm:spPr/>
      <dgm:t>
        <a:bodyPr/>
        <a:lstStyle/>
        <a:p>
          <a:endParaRPr lang="en-US" sz="2400"/>
        </a:p>
      </dgm:t>
    </dgm:pt>
    <dgm:pt modelId="{F13DA3A5-817F-43D1-8441-C315FC2F383D}" type="sibTrans" cxnId="{8ADE3FA0-CCBD-4450-972E-D2E4CD4A3145}">
      <dgm:prSet/>
      <dgm:spPr/>
      <dgm:t>
        <a:bodyPr/>
        <a:lstStyle/>
        <a:p>
          <a:endParaRPr lang="en-US" sz="2400"/>
        </a:p>
      </dgm:t>
    </dgm:pt>
    <dgm:pt modelId="{ED896FAE-5F09-4E58-9573-C510FC7DC5DB}" type="pres">
      <dgm:prSet presAssocID="{48635C3D-C8F6-4360-B444-F9B125943DD2}" presName="Name0" presStyleCnt="0">
        <dgm:presLayoutVars>
          <dgm:chPref val="1"/>
          <dgm:dir/>
          <dgm:animOne val="branch"/>
          <dgm:animLvl val="lvl"/>
          <dgm:resizeHandles/>
        </dgm:presLayoutVars>
      </dgm:prSet>
      <dgm:spPr/>
    </dgm:pt>
    <dgm:pt modelId="{10A4A5CB-CE78-4182-863B-B23B407CDE11}" type="pres">
      <dgm:prSet presAssocID="{D60C7BBF-AC1A-433C-A384-537AFD1AE879}" presName="vertOne" presStyleCnt="0"/>
      <dgm:spPr/>
    </dgm:pt>
    <dgm:pt modelId="{0BD9B21A-A616-4C7C-9B0C-56B52CE81135}" type="pres">
      <dgm:prSet presAssocID="{D60C7BBF-AC1A-433C-A384-537AFD1AE879}" presName="txOne" presStyleLbl="node0" presStyleIdx="0" presStyleCnt="7">
        <dgm:presLayoutVars>
          <dgm:chPref val="3"/>
        </dgm:presLayoutVars>
      </dgm:prSet>
      <dgm:spPr/>
    </dgm:pt>
    <dgm:pt modelId="{041CF169-333F-4382-8D39-3C5E152010F0}" type="pres">
      <dgm:prSet presAssocID="{D60C7BBF-AC1A-433C-A384-537AFD1AE879}" presName="horzOne" presStyleCnt="0"/>
      <dgm:spPr/>
    </dgm:pt>
    <dgm:pt modelId="{F9365393-95A4-489D-9BD6-7A5252E7AE25}" type="pres">
      <dgm:prSet presAssocID="{3DE14F02-AB4D-4673-96D2-C95A710F4384}" presName="sibSpaceOne" presStyleCnt="0"/>
      <dgm:spPr/>
    </dgm:pt>
    <dgm:pt modelId="{893824B2-59D6-4DF4-875E-ED7334D8E7D4}" type="pres">
      <dgm:prSet presAssocID="{6AE7EC96-30E5-4193-A633-49E87DFB49E1}" presName="vertOne" presStyleCnt="0"/>
      <dgm:spPr/>
    </dgm:pt>
    <dgm:pt modelId="{1C8F68A0-F1CF-4A81-9CFF-8761BD2843EA}" type="pres">
      <dgm:prSet presAssocID="{6AE7EC96-30E5-4193-A633-49E87DFB49E1}" presName="txOne" presStyleLbl="node0" presStyleIdx="1" presStyleCnt="7">
        <dgm:presLayoutVars>
          <dgm:chPref val="3"/>
        </dgm:presLayoutVars>
      </dgm:prSet>
      <dgm:spPr/>
    </dgm:pt>
    <dgm:pt modelId="{60CF7103-FAF9-481E-B0AA-8DF3C9B91F73}" type="pres">
      <dgm:prSet presAssocID="{6AE7EC96-30E5-4193-A633-49E87DFB49E1}" presName="horzOne" presStyleCnt="0"/>
      <dgm:spPr/>
    </dgm:pt>
    <dgm:pt modelId="{D229DF42-B2C0-40F1-A7F7-64D70492694B}" type="pres">
      <dgm:prSet presAssocID="{6D82A419-4740-48F8-AB46-73D10D109756}" presName="sibSpaceOne" presStyleCnt="0"/>
      <dgm:spPr/>
    </dgm:pt>
    <dgm:pt modelId="{66227796-D464-454C-B5DD-2C595C3735A0}" type="pres">
      <dgm:prSet presAssocID="{47593697-744B-4677-B66A-D3B2DE22F5B1}" presName="vertOne" presStyleCnt="0"/>
      <dgm:spPr/>
    </dgm:pt>
    <dgm:pt modelId="{0D900FA2-9454-4741-B14E-A6D8E54FB7BD}" type="pres">
      <dgm:prSet presAssocID="{47593697-744B-4677-B66A-D3B2DE22F5B1}" presName="txOne" presStyleLbl="node0" presStyleIdx="2" presStyleCnt="7">
        <dgm:presLayoutVars>
          <dgm:chPref val="3"/>
        </dgm:presLayoutVars>
      </dgm:prSet>
      <dgm:spPr/>
    </dgm:pt>
    <dgm:pt modelId="{BB15E271-5986-4527-8587-36C60DD132D2}" type="pres">
      <dgm:prSet presAssocID="{47593697-744B-4677-B66A-D3B2DE22F5B1}" presName="horzOne" presStyleCnt="0"/>
      <dgm:spPr/>
    </dgm:pt>
    <dgm:pt modelId="{91EA8A36-86BA-4E86-929C-967E195FDCA3}" type="pres">
      <dgm:prSet presAssocID="{5C4090FF-91BB-4E9E-9C8A-5E4178DBA2E6}" presName="sibSpaceOne" presStyleCnt="0"/>
      <dgm:spPr/>
    </dgm:pt>
    <dgm:pt modelId="{3DF09F6B-652A-4C7B-909B-9D0ADD355BA9}" type="pres">
      <dgm:prSet presAssocID="{8CC75073-048E-4525-81D6-05BB124170E0}" presName="vertOne" presStyleCnt="0"/>
      <dgm:spPr/>
    </dgm:pt>
    <dgm:pt modelId="{924E68FD-AD9D-47CD-8CD1-A7978EC6F329}" type="pres">
      <dgm:prSet presAssocID="{8CC75073-048E-4525-81D6-05BB124170E0}" presName="txOne" presStyleLbl="node0" presStyleIdx="3" presStyleCnt="7">
        <dgm:presLayoutVars>
          <dgm:chPref val="3"/>
        </dgm:presLayoutVars>
      </dgm:prSet>
      <dgm:spPr/>
    </dgm:pt>
    <dgm:pt modelId="{49669F5A-BD4F-443F-BEA9-8B7A97CEBF7C}" type="pres">
      <dgm:prSet presAssocID="{8CC75073-048E-4525-81D6-05BB124170E0}" presName="horzOne" presStyleCnt="0"/>
      <dgm:spPr/>
    </dgm:pt>
    <dgm:pt modelId="{9311204B-F97F-41C0-864C-48D0DE6EBD2B}" type="pres">
      <dgm:prSet presAssocID="{C4471A29-2E9E-4048-B1BF-9D8D1E8026EC}" presName="sibSpaceOne" presStyleCnt="0"/>
      <dgm:spPr/>
    </dgm:pt>
    <dgm:pt modelId="{9F9D3B99-4E2F-42E1-ACAA-EA9A2BE1867D}" type="pres">
      <dgm:prSet presAssocID="{377BD67E-561D-4563-9E37-E90FA7CD81C4}" presName="vertOne" presStyleCnt="0"/>
      <dgm:spPr/>
    </dgm:pt>
    <dgm:pt modelId="{D6D1155C-974E-4D1E-B1BB-D259C990C091}" type="pres">
      <dgm:prSet presAssocID="{377BD67E-561D-4563-9E37-E90FA7CD81C4}" presName="txOne" presStyleLbl="node0" presStyleIdx="4" presStyleCnt="7">
        <dgm:presLayoutVars>
          <dgm:chPref val="3"/>
        </dgm:presLayoutVars>
      </dgm:prSet>
      <dgm:spPr/>
    </dgm:pt>
    <dgm:pt modelId="{C4CE218E-69B9-4F9C-B67B-8C19AA858A44}" type="pres">
      <dgm:prSet presAssocID="{377BD67E-561D-4563-9E37-E90FA7CD81C4}" presName="horzOne" presStyleCnt="0"/>
      <dgm:spPr/>
    </dgm:pt>
    <dgm:pt modelId="{43DD1FEC-71EF-4809-AEA8-9005ED29F724}" type="pres">
      <dgm:prSet presAssocID="{C0D4B34D-D4D8-491F-9952-F1FD992FBD0D}" presName="sibSpaceOne" presStyleCnt="0"/>
      <dgm:spPr/>
    </dgm:pt>
    <dgm:pt modelId="{F6978F34-E187-4CBD-8568-8400A177C5E1}" type="pres">
      <dgm:prSet presAssocID="{26670D13-A617-4349-801B-7D4BADE997B4}" presName="vertOne" presStyleCnt="0"/>
      <dgm:spPr/>
    </dgm:pt>
    <dgm:pt modelId="{46E8DDDB-7729-4C24-88BD-95F3583C2832}" type="pres">
      <dgm:prSet presAssocID="{26670D13-A617-4349-801B-7D4BADE997B4}" presName="txOne" presStyleLbl="node0" presStyleIdx="5" presStyleCnt="7">
        <dgm:presLayoutVars>
          <dgm:chPref val="3"/>
        </dgm:presLayoutVars>
      </dgm:prSet>
      <dgm:spPr/>
    </dgm:pt>
    <dgm:pt modelId="{89682DBB-C5AD-4D80-9D74-897D00A20624}" type="pres">
      <dgm:prSet presAssocID="{26670D13-A617-4349-801B-7D4BADE997B4}" presName="horzOne" presStyleCnt="0"/>
      <dgm:spPr/>
    </dgm:pt>
    <dgm:pt modelId="{A10DBD82-4917-413C-8185-D9C83D6159D2}" type="pres">
      <dgm:prSet presAssocID="{FB8A71A5-A55D-4E6E-9971-C1009E1859A5}" presName="sibSpaceOne" presStyleCnt="0"/>
      <dgm:spPr/>
    </dgm:pt>
    <dgm:pt modelId="{6D4206B9-09C1-4758-9836-9D6D4CBC6486}" type="pres">
      <dgm:prSet presAssocID="{3C4DE9B7-2258-4253-9222-B0D331194B7B}" presName="vertOne" presStyleCnt="0"/>
      <dgm:spPr/>
    </dgm:pt>
    <dgm:pt modelId="{D82FD0A4-CEC6-4AEE-97EA-B6920F40D566}" type="pres">
      <dgm:prSet presAssocID="{3C4DE9B7-2258-4253-9222-B0D331194B7B}" presName="txOne" presStyleLbl="node0" presStyleIdx="6" presStyleCnt="7">
        <dgm:presLayoutVars>
          <dgm:chPref val="3"/>
        </dgm:presLayoutVars>
      </dgm:prSet>
      <dgm:spPr/>
    </dgm:pt>
    <dgm:pt modelId="{D1B6359A-D5DF-4AC0-A2AB-C9D0998B1B87}" type="pres">
      <dgm:prSet presAssocID="{3C4DE9B7-2258-4253-9222-B0D331194B7B}" presName="horzOne" presStyleCnt="0"/>
      <dgm:spPr/>
    </dgm:pt>
  </dgm:ptLst>
  <dgm:cxnLst>
    <dgm:cxn modelId="{33006215-E589-41D7-BB76-278CC3685DA5}" srcId="{48635C3D-C8F6-4360-B444-F9B125943DD2}" destId="{26670D13-A617-4349-801B-7D4BADE997B4}" srcOrd="5" destOrd="0" parTransId="{03FE5EE1-9891-48C6-9F3B-891AC258B31D}" sibTransId="{FB8A71A5-A55D-4E6E-9971-C1009E1859A5}"/>
    <dgm:cxn modelId="{82197C1F-20F4-43A6-B592-5842D5B3984E}" srcId="{48635C3D-C8F6-4360-B444-F9B125943DD2}" destId="{6AE7EC96-30E5-4193-A633-49E87DFB49E1}" srcOrd="1" destOrd="0" parTransId="{479779C8-7779-4269-B539-1EF515B82DD1}" sibTransId="{6D82A419-4740-48F8-AB46-73D10D109756}"/>
    <dgm:cxn modelId="{C612D844-8CEB-44E9-846F-4CCD602CA5EA}" srcId="{48635C3D-C8F6-4360-B444-F9B125943DD2}" destId="{377BD67E-561D-4563-9E37-E90FA7CD81C4}" srcOrd="4" destOrd="0" parTransId="{6C785E94-4205-41F1-ABB4-1077281A0B62}" sibTransId="{C0D4B34D-D4D8-491F-9952-F1FD992FBD0D}"/>
    <dgm:cxn modelId="{1CC8B36C-646C-4ACF-AA74-22E6C606D860}" type="presOf" srcId="{6AE7EC96-30E5-4193-A633-49E87DFB49E1}" destId="{1C8F68A0-F1CF-4A81-9CFF-8761BD2843EA}" srcOrd="0" destOrd="0" presId="urn:microsoft.com/office/officeart/2005/8/layout/hierarchy4"/>
    <dgm:cxn modelId="{30F03882-F546-49F8-967A-F0E775360CED}" type="presOf" srcId="{47593697-744B-4677-B66A-D3B2DE22F5B1}" destId="{0D900FA2-9454-4741-B14E-A6D8E54FB7BD}" srcOrd="0" destOrd="0" presId="urn:microsoft.com/office/officeart/2005/8/layout/hierarchy4"/>
    <dgm:cxn modelId="{D3550296-BDF8-4062-8216-90E17CF3F53D}" type="presOf" srcId="{377BD67E-561D-4563-9E37-E90FA7CD81C4}" destId="{D6D1155C-974E-4D1E-B1BB-D259C990C091}" srcOrd="0" destOrd="0" presId="urn:microsoft.com/office/officeart/2005/8/layout/hierarchy4"/>
    <dgm:cxn modelId="{A51FEB9D-1DEF-49E9-B316-8B4D01CABF10}" type="presOf" srcId="{D60C7BBF-AC1A-433C-A384-537AFD1AE879}" destId="{0BD9B21A-A616-4C7C-9B0C-56B52CE81135}" srcOrd="0" destOrd="0" presId="urn:microsoft.com/office/officeart/2005/8/layout/hierarchy4"/>
    <dgm:cxn modelId="{01A51D9E-0834-4F3F-888F-AAB847A515B3}" type="presOf" srcId="{26670D13-A617-4349-801B-7D4BADE997B4}" destId="{46E8DDDB-7729-4C24-88BD-95F3583C2832}" srcOrd="0" destOrd="0" presId="urn:microsoft.com/office/officeart/2005/8/layout/hierarchy4"/>
    <dgm:cxn modelId="{8ADE3FA0-CCBD-4450-972E-D2E4CD4A3145}" srcId="{48635C3D-C8F6-4360-B444-F9B125943DD2}" destId="{3C4DE9B7-2258-4253-9222-B0D331194B7B}" srcOrd="6" destOrd="0" parTransId="{D4B11ED8-7E03-44F1-8A85-E761F334E14A}" sibTransId="{F13DA3A5-817F-43D1-8441-C315FC2F383D}"/>
    <dgm:cxn modelId="{B79914C2-3A7C-4DA9-A5FA-28BCA5B4DCB6}" type="presOf" srcId="{48635C3D-C8F6-4360-B444-F9B125943DD2}" destId="{ED896FAE-5F09-4E58-9573-C510FC7DC5DB}" srcOrd="0" destOrd="0" presId="urn:microsoft.com/office/officeart/2005/8/layout/hierarchy4"/>
    <dgm:cxn modelId="{D24C78CE-4121-499A-87CB-80958788D425}" srcId="{48635C3D-C8F6-4360-B444-F9B125943DD2}" destId="{D60C7BBF-AC1A-433C-A384-537AFD1AE879}" srcOrd="0" destOrd="0" parTransId="{2F85B6C8-F536-450F-B263-3FFA45F79CFC}" sibTransId="{3DE14F02-AB4D-4673-96D2-C95A710F4384}"/>
    <dgm:cxn modelId="{F25744DF-9598-40CB-BF47-1D933BE88B02}" srcId="{48635C3D-C8F6-4360-B444-F9B125943DD2}" destId="{47593697-744B-4677-B66A-D3B2DE22F5B1}" srcOrd="2" destOrd="0" parTransId="{7AA9A358-0C15-41E8-B421-E517C0DE9BBC}" sibTransId="{5C4090FF-91BB-4E9E-9C8A-5E4178DBA2E6}"/>
    <dgm:cxn modelId="{0AE098E9-1C45-4971-A541-AA78924C1D65}" type="presOf" srcId="{8CC75073-048E-4525-81D6-05BB124170E0}" destId="{924E68FD-AD9D-47CD-8CD1-A7978EC6F329}" srcOrd="0" destOrd="0" presId="urn:microsoft.com/office/officeart/2005/8/layout/hierarchy4"/>
    <dgm:cxn modelId="{9A55DCE9-0D4E-4F47-B428-74162065FD9C}" type="presOf" srcId="{3C4DE9B7-2258-4253-9222-B0D331194B7B}" destId="{D82FD0A4-CEC6-4AEE-97EA-B6920F40D566}" srcOrd="0" destOrd="0" presId="urn:microsoft.com/office/officeart/2005/8/layout/hierarchy4"/>
    <dgm:cxn modelId="{1AA565F8-F5AA-4E89-8056-7D8EA8472DA0}" srcId="{48635C3D-C8F6-4360-B444-F9B125943DD2}" destId="{8CC75073-048E-4525-81D6-05BB124170E0}" srcOrd="3" destOrd="0" parTransId="{56C8F561-B258-4FFD-AF05-CC35591F9AF0}" sibTransId="{C4471A29-2E9E-4048-B1BF-9D8D1E8026EC}"/>
    <dgm:cxn modelId="{1353F498-AAA2-46A3-B7FF-2B41F3061B1B}" type="presParOf" srcId="{ED896FAE-5F09-4E58-9573-C510FC7DC5DB}" destId="{10A4A5CB-CE78-4182-863B-B23B407CDE11}" srcOrd="0" destOrd="0" presId="urn:microsoft.com/office/officeart/2005/8/layout/hierarchy4"/>
    <dgm:cxn modelId="{3F7988FE-D578-40A2-99D0-948D4F4FD6F2}" type="presParOf" srcId="{10A4A5CB-CE78-4182-863B-B23B407CDE11}" destId="{0BD9B21A-A616-4C7C-9B0C-56B52CE81135}" srcOrd="0" destOrd="0" presId="urn:microsoft.com/office/officeart/2005/8/layout/hierarchy4"/>
    <dgm:cxn modelId="{F5858619-9709-4E96-9F75-E860D4AF3F7A}" type="presParOf" srcId="{10A4A5CB-CE78-4182-863B-B23B407CDE11}" destId="{041CF169-333F-4382-8D39-3C5E152010F0}" srcOrd="1" destOrd="0" presId="urn:microsoft.com/office/officeart/2005/8/layout/hierarchy4"/>
    <dgm:cxn modelId="{BC36641E-99BF-4C20-B431-BDA3238040C7}" type="presParOf" srcId="{ED896FAE-5F09-4E58-9573-C510FC7DC5DB}" destId="{F9365393-95A4-489D-9BD6-7A5252E7AE25}" srcOrd="1" destOrd="0" presId="urn:microsoft.com/office/officeart/2005/8/layout/hierarchy4"/>
    <dgm:cxn modelId="{9C5FA715-2AAC-4670-B0DF-9B2AA91BF2E2}" type="presParOf" srcId="{ED896FAE-5F09-4E58-9573-C510FC7DC5DB}" destId="{893824B2-59D6-4DF4-875E-ED7334D8E7D4}" srcOrd="2" destOrd="0" presId="urn:microsoft.com/office/officeart/2005/8/layout/hierarchy4"/>
    <dgm:cxn modelId="{9BB1804F-C918-4EBE-9566-7C857C9608DF}" type="presParOf" srcId="{893824B2-59D6-4DF4-875E-ED7334D8E7D4}" destId="{1C8F68A0-F1CF-4A81-9CFF-8761BD2843EA}" srcOrd="0" destOrd="0" presId="urn:microsoft.com/office/officeart/2005/8/layout/hierarchy4"/>
    <dgm:cxn modelId="{5B929D78-7EB5-4EB9-B792-CCB11AAA05A6}" type="presParOf" srcId="{893824B2-59D6-4DF4-875E-ED7334D8E7D4}" destId="{60CF7103-FAF9-481E-B0AA-8DF3C9B91F73}" srcOrd="1" destOrd="0" presId="urn:microsoft.com/office/officeart/2005/8/layout/hierarchy4"/>
    <dgm:cxn modelId="{A0E0D8F8-9050-4BCF-9408-C80C617CFFC7}" type="presParOf" srcId="{ED896FAE-5F09-4E58-9573-C510FC7DC5DB}" destId="{D229DF42-B2C0-40F1-A7F7-64D70492694B}" srcOrd="3" destOrd="0" presId="urn:microsoft.com/office/officeart/2005/8/layout/hierarchy4"/>
    <dgm:cxn modelId="{2DC8E2C9-D337-4E68-933C-01C81381A8DA}" type="presParOf" srcId="{ED896FAE-5F09-4E58-9573-C510FC7DC5DB}" destId="{66227796-D464-454C-B5DD-2C595C3735A0}" srcOrd="4" destOrd="0" presId="urn:microsoft.com/office/officeart/2005/8/layout/hierarchy4"/>
    <dgm:cxn modelId="{56004F6B-3D3B-440A-A9FA-AF194525387D}" type="presParOf" srcId="{66227796-D464-454C-B5DD-2C595C3735A0}" destId="{0D900FA2-9454-4741-B14E-A6D8E54FB7BD}" srcOrd="0" destOrd="0" presId="urn:microsoft.com/office/officeart/2005/8/layout/hierarchy4"/>
    <dgm:cxn modelId="{ED6998D7-5DA7-46A8-805A-D86697A1358C}" type="presParOf" srcId="{66227796-D464-454C-B5DD-2C595C3735A0}" destId="{BB15E271-5986-4527-8587-36C60DD132D2}" srcOrd="1" destOrd="0" presId="urn:microsoft.com/office/officeart/2005/8/layout/hierarchy4"/>
    <dgm:cxn modelId="{57727F62-28F3-43D7-A109-A613EF99CEB5}" type="presParOf" srcId="{ED896FAE-5F09-4E58-9573-C510FC7DC5DB}" destId="{91EA8A36-86BA-4E86-929C-967E195FDCA3}" srcOrd="5" destOrd="0" presId="urn:microsoft.com/office/officeart/2005/8/layout/hierarchy4"/>
    <dgm:cxn modelId="{51A02BE4-B10C-4C9D-9132-779EFB825220}" type="presParOf" srcId="{ED896FAE-5F09-4E58-9573-C510FC7DC5DB}" destId="{3DF09F6B-652A-4C7B-909B-9D0ADD355BA9}" srcOrd="6" destOrd="0" presId="urn:microsoft.com/office/officeart/2005/8/layout/hierarchy4"/>
    <dgm:cxn modelId="{05709B12-ED59-49D4-9A85-E5D2F27E689D}" type="presParOf" srcId="{3DF09F6B-652A-4C7B-909B-9D0ADD355BA9}" destId="{924E68FD-AD9D-47CD-8CD1-A7978EC6F329}" srcOrd="0" destOrd="0" presId="urn:microsoft.com/office/officeart/2005/8/layout/hierarchy4"/>
    <dgm:cxn modelId="{2B12DB41-B746-4321-AFAD-AE164A40A410}" type="presParOf" srcId="{3DF09F6B-652A-4C7B-909B-9D0ADD355BA9}" destId="{49669F5A-BD4F-443F-BEA9-8B7A97CEBF7C}" srcOrd="1" destOrd="0" presId="urn:microsoft.com/office/officeart/2005/8/layout/hierarchy4"/>
    <dgm:cxn modelId="{231C224E-0C11-414B-8977-A2C722FD92F1}" type="presParOf" srcId="{ED896FAE-5F09-4E58-9573-C510FC7DC5DB}" destId="{9311204B-F97F-41C0-864C-48D0DE6EBD2B}" srcOrd="7" destOrd="0" presId="urn:microsoft.com/office/officeart/2005/8/layout/hierarchy4"/>
    <dgm:cxn modelId="{309A964C-F106-4445-BA21-FB20DD2A2A6B}" type="presParOf" srcId="{ED896FAE-5F09-4E58-9573-C510FC7DC5DB}" destId="{9F9D3B99-4E2F-42E1-ACAA-EA9A2BE1867D}" srcOrd="8" destOrd="0" presId="urn:microsoft.com/office/officeart/2005/8/layout/hierarchy4"/>
    <dgm:cxn modelId="{686AF49C-B2BC-4960-A0E2-050D79BF9376}" type="presParOf" srcId="{9F9D3B99-4E2F-42E1-ACAA-EA9A2BE1867D}" destId="{D6D1155C-974E-4D1E-B1BB-D259C990C091}" srcOrd="0" destOrd="0" presId="urn:microsoft.com/office/officeart/2005/8/layout/hierarchy4"/>
    <dgm:cxn modelId="{0EAF5134-81AF-4E94-973D-52C9C48AD8EC}" type="presParOf" srcId="{9F9D3B99-4E2F-42E1-ACAA-EA9A2BE1867D}" destId="{C4CE218E-69B9-4F9C-B67B-8C19AA858A44}" srcOrd="1" destOrd="0" presId="urn:microsoft.com/office/officeart/2005/8/layout/hierarchy4"/>
    <dgm:cxn modelId="{40EDEFC6-BCD5-4191-9A0F-715B4E8703C4}" type="presParOf" srcId="{ED896FAE-5F09-4E58-9573-C510FC7DC5DB}" destId="{43DD1FEC-71EF-4809-AEA8-9005ED29F724}" srcOrd="9" destOrd="0" presId="urn:microsoft.com/office/officeart/2005/8/layout/hierarchy4"/>
    <dgm:cxn modelId="{8C553CD4-29EB-456D-9731-E595A86321B3}" type="presParOf" srcId="{ED896FAE-5F09-4E58-9573-C510FC7DC5DB}" destId="{F6978F34-E187-4CBD-8568-8400A177C5E1}" srcOrd="10" destOrd="0" presId="urn:microsoft.com/office/officeart/2005/8/layout/hierarchy4"/>
    <dgm:cxn modelId="{D9093D50-22F5-46C9-9DFC-D561D122CE8D}" type="presParOf" srcId="{F6978F34-E187-4CBD-8568-8400A177C5E1}" destId="{46E8DDDB-7729-4C24-88BD-95F3583C2832}" srcOrd="0" destOrd="0" presId="urn:microsoft.com/office/officeart/2005/8/layout/hierarchy4"/>
    <dgm:cxn modelId="{15D92576-4DB0-4AE8-877A-099D4080381A}" type="presParOf" srcId="{F6978F34-E187-4CBD-8568-8400A177C5E1}" destId="{89682DBB-C5AD-4D80-9D74-897D00A20624}" srcOrd="1" destOrd="0" presId="urn:microsoft.com/office/officeart/2005/8/layout/hierarchy4"/>
    <dgm:cxn modelId="{6F31A910-0A3C-407A-B922-A4F1C0C73FE2}" type="presParOf" srcId="{ED896FAE-5F09-4E58-9573-C510FC7DC5DB}" destId="{A10DBD82-4917-413C-8185-D9C83D6159D2}" srcOrd="11" destOrd="0" presId="urn:microsoft.com/office/officeart/2005/8/layout/hierarchy4"/>
    <dgm:cxn modelId="{D5B56790-C87C-4484-B14B-C1FF47004DA1}" type="presParOf" srcId="{ED896FAE-5F09-4E58-9573-C510FC7DC5DB}" destId="{6D4206B9-09C1-4758-9836-9D6D4CBC6486}" srcOrd="12" destOrd="0" presId="urn:microsoft.com/office/officeart/2005/8/layout/hierarchy4"/>
    <dgm:cxn modelId="{8820509F-97E4-43BA-80B9-7660727A8A3E}" type="presParOf" srcId="{6D4206B9-09C1-4758-9836-9D6D4CBC6486}" destId="{D82FD0A4-CEC6-4AEE-97EA-B6920F40D566}" srcOrd="0" destOrd="0" presId="urn:microsoft.com/office/officeart/2005/8/layout/hierarchy4"/>
    <dgm:cxn modelId="{821CAA61-7EB8-475F-AD97-D699948BF06E}" type="presParOf" srcId="{6D4206B9-09C1-4758-9836-9D6D4CBC6486}" destId="{D1B6359A-D5DF-4AC0-A2AB-C9D0998B1B8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9B21A-A616-4C7C-9B0C-56B52CE81135}">
      <dsp:nvSpPr>
        <dsp:cNvPr id="0" name=""/>
        <dsp:cNvSpPr/>
      </dsp:nvSpPr>
      <dsp:spPr>
        <a:xfrm>
          <a:off x="5684"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18</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 BUMP IN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PRE ARRIVALS</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 </a:t>
          </a:r>
        </a:p>
      </dsp:txBody>
      <dsp:txXfrm>
        <a:off x="49179" y="43495"/>
        <a:ext cx="1398044" cy="3450413"/>
      </dsp:txXfrm>
    </dsp:sp>
    <dsp:sp modelId="{1C8F68A0-F1CF-4A81-9CFF-8761BD2843EA}">
      <dsp:nvSpPr>
        <dsp:cNvPr id="0" name=""/>
        <dsp:cNvSpPr/>
      </dsp:nvSpPr>
      <dsp:spPr>
        <a:xfrm>
          <a:off x="1740205"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20</a:t>
          </a:r>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r>
            <a:rPr lang="en-US" sz="2000" kern="1200" dirty="0"/>
            <a:t>BUMP IN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1783700" y="43495"/>
        <a:ext cx="1398044" cy="3450413"/>
      </dsp:txXfrm>
    </dsp:sp>
    <dsp:sp modelId="{0D900FA2-9454-4741-B14E-A6D8E54FB7BD}">
      <dsp:nvSpPr>
        <dsp:cNvPr id="0" name=""/>
        <dsp:cNvSpPr/>
      </dsp:nvSpPr>
      <dsp:spPr>
        <a:xfrm>
          <a:off x="3474725"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21-22</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BUMP IN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OFFICIAL OPEN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BULK ARRIVALS</a:t>
          </a:r>
        </a:p>
      </dsp:txBody>
      <dsp:txXfrm>
        <a:off x="3518220" y="43495"/>
        <a:ext cx="1398044" cy="3450413"/>
      </dsp:txXfrm>
    </dsp:sp>
    <dsp:sp modelId="{924E68FD-AD9D-47CD-8CD1-A7978EC6F329}">
      <dsp:nvSpPr>
        <dsp:cNvPr id="0" name=""/>
        <dsp:cNvSpPr/>
      </dsp:nvSpPr>
      <dsp:spPr>
        <a:xfrm>
          <a:off x="5209246"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23</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ARRIVALS</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OPENING CEREMONY</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5252741" y="43495"/>
        <a:ext cx="1398044" cy="3450413"/>
      </dsp:txXfrm>
    </dsp:sp>
    <dsp:sp modelId="{D6D1155C-974E-4D1E-B1BB-D259C990C091}">
      <dsp:nvSpPr>
        <dsp:cNvPr id="0" name=""/>
        <dsp:cNvSpPr/>
      </dsp:nvSpPr>
      <dsp:spPr>
        <a:xfrm>
          <a:off x="6943767"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24-29</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BUMP IN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DAILY OPERATION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6987262" y="43495"/>
        <a:ext cx="1398044" cy="3450413"/>
      </dsp:txXfrm>
    </dsp:sp>
    <dsp:sp modelId="{46E8DDDB-7729-4C24-88BD-95F3583C2832}">
      <dsp:nvSpPr>
        <dsp:cNvPr id="0" name=""/>
        <dsp:cNvSpPr/>
      </dsp:nvSpPr>
      <dsp:spPr>
        <a:xfrm>
          <a:off x="8678288"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SEP 30</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CLOSING CEREMONY</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VILLAGE RECEPTION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8721783" y="43495"/>
        <a:ext cx="1398044" cy="3450413"/>
      </dsp:txXfrm>
    </dsp:sp>
    <dsp:sp modelId="{D82FD0A4-CEC6-4AEE-97EA-B6920F40D566}">
      <dsp:nvSpPr>
        <dsp:cNvPr id="0" name=""/>
        <dsp:cNvSpPr/>
      </dsp:nvSpPr>
      <dsp:spPr>
        <a:xfrm>
          <a:off x="10412808" y="0"/>
          <a:ext cx="1485034" cy="35374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OCT 1</a:t>
          </a:r>
        </a:p>
        <a:p>
          <a:pPr marL="0" lvl="0" indent="0" algn="ctr" defTabSz="889000">
            <a:lnSpc>
              <a:spcPct val="90000"/>
            </a:lnSpc>
            <a:spcBef>
              <a:spcPct val="0"/>
            </a:spcBef>
            <a:spcAft>
              <a:spcPct val="35000"/>
            </a:spcAft>
            <a:buNone/>
          </a:pPr>
          <a:endParaRPr lang="en-US" sz="1100" kern="1200" dirty="0"/>
        </a:p>
        <a:p>
          <a:pPr marL="0" lvl="0" indent="0" algn="ctr" defTabSz="889000">
            <a:lnSpc>
              <a:spcPct val="90000"/>
            </a:lnSpc>
            <a:spcBef>
              <a:spcPct val="0"/>
            </a:spcBef>
            <a:spcAft>
              <a:spcPct val="35000"/>
            </a:spcAft>
            <a:buNone/>
          </a:pPr>
          <a:r>
            <a:rPr lang="en-US" sz="2000" kern="1200" dirty="0"/>
            <a:t>FAREWELL BREAKFAST</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BULK DEPARTURE</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OFFICIAL CLOSE</a:t>
          </a:r>
        </a:p>
      </dsp:txBody>
      <dsp:txXfrm>
        <a:off x="10456303" y="43495"/>
        <a:ext cx="1398044" cy="34504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pPr>
              <a:defRPr/>
            </a:pPr>
            <a:fld id="{F54ACC55-2485-6642-AF4C-957B5E779E51}" type="datetimeFigureOut">
              <a:rPr lang="en-US"/>
              <a:pPr>
                <a:defRPr/>
              </a:pPr>
              <a:t>9/19/2017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pPr>
              <a:defRPr/>
            </a:pPr>
            <a:fld id="{B37AEEA0-4365-004A-AABA-64C9FD445FC5}" type="slidenum">
              <a:rPr lang="en-US"/>
              <a:pPr>
                <a:defRPr/>
              </a:pPr>
              <a:t>‹#›</a:t>
            </a:fld>
            <a:endParaRPr lang="en-US" dirty="0"/>
          </a:p>
        </p:txBody>
      </p:sp>
    </p:spTree>
    <p:extLst>
      <p:ext uri="{BB962C8B-B14F-4D97-AF65-F5344CB8AC3E}">
        <p14:creationId xmlns:p14="http://schemas.microsoft.com/office/powerpoint/2010/main" val="394846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eaLnBrk="1" hangingPunct="1">
              <a:defRPr sz="1200">
                <a:latin typeface="Arial" pitchFamily="-1" charset="0"/>
                <a:ea typeface="ヒラギノ角ゴ Pro W3" pitchFamily="-1" charset="-128"/>
                <a:cs typeface="ヒラギノ角ゴ Pro W3" pitchFamily="-1" charset="-128"/>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wrap="square" lIns="93175" tIns="46587" rIns="93175" bIns="46587" numCol="1" anchor="t" anchorCtr="0" compatLnSpc="1">
            <a:prstTxWarp prst="textNoShape">
              <a:avLst/>
            </a:prstTxWarp>
          </a:bodyPr>
          <a:lstStyle>
            <a:lvl1pPr algn="r" eaLnBrk="1" hangingPunct="1">
              <a:defRPr sz="1200"/>
            </a:lvl1pPr>
          </a:lstStyle>
          <a:p>
            <a:pPr>
              <a:defRPr/>
            </a:pPr>
            <a:fld id="{E0FD8EEB-9293-A44D-AFA4-85D5EDCAAB71}" type="datetime1">
              <a:rPr lang="en-US"/>
              <a:pPr>
                <a:defRPr/>
              </a:pPr>
              <a:t>9/19/2017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wrap="square" lIns="93175" tIns="46587" rIns="93175" bIns="46587"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eaLnBrk="1" hangingPunct="1">
              <a:defRPr sz="1200">
                <a:latin typeface="Arial" pitchFamily="-1" charset="0"/>
                <a:ea typeface="ヒラギノ角ゴ Pro W3" pitchFamily="-1" charset="-128"/>
                <a:cs typeface="ヒラギノ角ゴ Pro W3" pitchFamily="-1" charset="-128"/>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75" tIns="46587" rIns="93175" bIns="46587" numCol="1" anchor="b" anchorCtr="0" compatLnSpc="1">
            <a:prstTxWarp prst="textNoShape">
              <a:avLst/>
            </a:prstTxWarp>
          </a:bodyPr>
          <a:lstStyle>
            <a:lvl1pPr algn="r" eaLnBrk="1" hangingPunct="1">
              <a:defRPr sz="1200"/>
            </a:lvl1pPr>
          </a:lstStyle>
          <a:p>
            <a:pPr>
              <a:defRPr/>
            </a:pPr>
            <a:fld id="{05795222-91E1-4B4F-B0E2-829BD00E69D4}" type="slidenum">
              <a:rPr lang="en-US"/>
              <a:pPr>
                <a:defRPr/>
              </a:pPr>
              <a:t>‹#›</a:t>
            </a:fld>
            <a:endParaRPr lang="en-US" dirty="0"/>
          </a:p>
        </p:txBody>
      </p:sp>
    </p:spTree>
    <p:extLst>
      <p:ext uri="{BB962C8B-B14F-4D97-AF65-F5344CB8AC3E}">
        <p14:creationId xmlns:p14="http://schemas.microsoft.com/office/powerpoint/2010/main" val="25042170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a:t>
            </a:fld>
            <a:endParaRPr lang="en-US" dirty="0"/>
          </a:p>
        </p:txBody>
      </p:sp>
    </p:spTree>
    <p:extLst>
      <p:ext uri="{BB962C8B-B14F-4D97-AF65-F5344CB8AC3E}">
        <p14:creationId xmlns:p14="http://schemas.microsoft.com/office/powerpoint/2010/main" val="77475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ltLang="en-US"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371511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341506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12</a:t>
            </a:fld>
            <a:endParaRPr lang="en-US" dirty="0"/>
          </a:p>
        </p:txBody>
      </p:sp>
    </p:spTree>
    <p:extLst>
      <p:ext uri="{BB962C8B-B14F-4D97-AF65-F5344CB8AC3E}">
        <p14:creationId xmlns:p14="http://schemas.microsoft.com/office/powerpoint/2010/main" val="137702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sz="1000" dirty="0">
              <a:latin typeface="Arial" panose="020B0604020202020204" pitchFamily="34" charset="0"/>
            </a:endParaRPr>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278578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27422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15</a:t>
            </a:fld>
            <a:endParaRPr lang="en-US" dirty="0"/>
          </a:p>
        </p:txBody>
      </p:sp>
    </p:spTree>
    <p:extLst>
      <p:ext uri="{BB962C8B-B14F-4D97-AF65-F5344CB8AC3E}">
        <p14:creationId xmlns:p14="http://schemas.microsoft.com/office/powerpoint/2010/main" val="222138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16</a:t>
            </a:fld>
            <a:endParaRPr lang="en-US" dirty="0"/>
          </a:p>
        </p:txBody>
      </p:sp>
    </p:spTree>
    <p:extLst>
      <p:ext uri="{BB962C8B-B14F-4D97-AF65-F5344CB8AC3E}">
        <p14:creationId xmlns:p14="http://schemas.microsoft.com/office/powerpoint/2010/main" val="236564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17</a:t>
            </a:fld>
            <a:endParaRPr lang="en-US" dirty="0"/>
          </a:p>
        </p:txBody>
      </p:sp>
    </p:spTree>
    <p:extLst>
      <p:ext uri="{BB962C8B-B14F-4D97-AF65-F5344CB8AC3E}">
        <p14:creationId xmlns:p14="http://schemas.microsoft.com/office/powerpoint/2010/main" val="317647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18</a:t>
            </a:fld>
            <a:endParaRPr lang="en-US" dirty="0"/>
          </a:p>
        </p:txBody>
      </p:sp>
    </p:spTree>
    <p:extLst>
      <p:ext uri="{BB962C8B-B14F-4D97-AF65-F5344CB8AC3E}">
        <p14:creationId xmlns:p14="http://schemas.microsoft.com/office/powerpoint/2010/main" val="80660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19</a:t>
            </a:fld>
            <a:endParaRPr lang="en-US" dirty="0"/>
          </a:p>
        </p:txBody>
      </p:sp>
    </p:spTree>
    <p:extLst>
      <p:ext uri="{BB962C8B-B14F-4D97-AF65-F5344CB8AC3E}">
        <p14:creationId xmlns:p14="http://schemas.microsoft.com/office/powerpoint/2010/main" val="265512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sz="1000" b="1" dirty="0">
              <a:solidFill>
                <a:srgbClr val="FC1610"/>
              </a:solidFill>
            </a:endParaRPr>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375424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20</a:t>
            </a:fld>
            <a:endParaRPr lang="en-US" dirty="0"/>
          </a:p>
        </p:txBody>
      </p:sp>
    </p:spTree>
    <p:extLst>
      <p:ext uri="{BB962C8B-B14F-4D97-AF65-F5344CB8AC3E}">
        <p14:creationId xmlns:p14="http://schemas.microsoft.com/office/powerpoint/2010/main" val="407399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21</a:t>
            </a:fld>
            <a:endParaRPr lang="en-US" dirty="0"/>
          </a:p>
        </p:txBody>
      </p:sp>
    </p:spTree>
    <p:extLst>
      <p:ext uri="{BB962C8B-B14F-4D97-AF65-F5344CB8AC3E}">
        <p14:creationId xmlns:p14="http://schemas.microsoft.com/office/powerpoint/2010/main" val="4029948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22</a:t>
            </a:fld>
            <a:endParaRPr lang="en-US" dirty="0"/>
          </a:p>
        </p:txBody>
      </p:sp>
    </p:spTree>
    <p:extLst>
      <p:ext uri="{BB962C8B-B14F-4D97-AF65-F5344CB8AC3E}">
        <p14:creationId xmlns:p14="http://schemas.microsoft.com/office/powerpoint/2010/main" val="274172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23</a:t>
            </a:fld>
            <a:endParaRPr lang="en-US" dirty="0"/>
          </a:p>
        </p:txBody>
      </p:sp>
    </p:spTree>
    <p:extLst>
      <p:ext uri="{BB962C8B-B14F-4D97-AF65-F5344CB8AC3E}">
        <p14:creationId xmlns:p14="http://schemas.microsoft.com/office/powerpoint/2010/main" val="2026728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24</a:t>
            </a:fld>
            <a:endParaRPr lang="en-US" dirty="0"/>
          </a:p>
        </p:txBody>
      </p:sp>
    </p:spTree>
    <p:extLst>
      <p:ext uri="{BB962C8B-B14F-4D97-AF65-F5344CB8AC3E}">
        <p14:creationId xmlns:p14="http://schemas.microsoft.com/office/powerpoint/2010/main" val="153429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25</a:t>
            </a:fld>
            <a:endParaRPr lang="en-US" dirty="0"/>
          </a:p>
        </p:txBody>
      </p:sp>
    </p:spTree>
    <p:extLst>
      <p:ext uri="{BB962C8B-B14F-4D97-AF65-F5344CB8AC3E}">
        <p14:creationId xmlns:p14="http://schemas.microsoft.com/office/powerpoint/2010/main" val="4153380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26</a:t>
            </a:fld>
            <a:endParaRPr lang="en-US" dirty="0"/>
          </a:p>
        </p:txBody>
      </p:sp>
    </p:spTree>
    <p:extLst>
      <p:ext uri="{BB962C8B-B14F-4D97-AF65-F5344CB8AC3E}">
        <p14:creationId xmlns:p14="http://schemas.microsoft.com/office/powerpoint/2010/main" val="284845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27</a:t>
            </a:fld>
            <a:endParaRPr lang="en-US" dirty="0"/>
          </a:p>
        </p:txBody>
      </p:sp>
    </p:spTree>
    <p:extLst>
      <p:ext uri="{BB962C8B-B14F-4D97-AF65-F5344CB8AC3E}">
        <p14:creationId xmlns:p14="http://schemas.microsoft.com/office/powerpoint/2010/main" val="2371912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28</a:t>
            </a:fld>
            <a:endParaRPr lang="en-US" dirty="0"/>
          </a:p>
        </p:txBody>
      </p:sp>
    </p:spTree>
    <p:extLst>
      <p:ext uri="{BB962C8B-B14F-4D97-AF65-F5344CB8AC3E}">
        <p14:creationId xmlns:p14="http://schemas.microsoft.com/office/powerpoint/2010/main" val="3603860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29</a:t>
            </a:fld>
            <a:endParaRPr lang="en-US" dirty="0"/>
          </a:p>
        </p:txBody>
      </p:sp>
    </p:spTree>
    <p:extLst>
      <p:ext uri="{BB962C8B-B14F-4D97-AF65-F5344CB8AC3E}">
        <p14:creationId xmlns:p14="http://schemas.microsoft.com/office/powerpoint/2010/main" val="21598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3850281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30</a:t>
            </a:fld>
            <a:endParaRPr lang="en-US" dirty="0"/>
          </a:p>
        </p:txBody>
      </p:sp>
    </p:spTree>
    <p:extLst>
      <p:ext uri="{BB962C8B-B14F-4D97-AF65-F5344CB8AC3E}">
        <p14:creationId xmlns:p14="http://schemas.microsoft.com/office/powerpoint/2010/main" val="3995445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31</a:t>
            </a:fld>
            <a:endParaRPr lang="en-US" dirty="0"/>
          </a:p>
        </p:txBody>
      </p:sp>
    </p:spTree>
    <p:extLst>
      <p:ext uri="{BB962C8B-B14F-4D97-AF65-F5344CB8AC3E}">
        <p14:creationId xmlns:p14="http://schemas.microsoft.com/office/powerpoint/2010/main" val="1840136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32</a:t>
            </a:fld>
            <a:endParaRPr lang="en-US" dirty="0"/>
          </a:p>
        </p:txBody>
      </p:sp>
    </p:spTree>
    <p:extLst>
      <p:ext uri="{BB962C8B-B14F-4D97-AF65-F5344CB8AC3E}">
        <p14:creationId xmlns:p14="http://schemas.microsoft.com/office/powerpoint/2010/main" val="405884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33</a:t>
            </a:fld>
            <a:endParaRPr lang="en-US" dirty="0"/>
          </a:p>
        </p:txBody>
      </p:sp>
    </p:spTree>
    <p:extLst>
      <p:ext uri="{BB962C8B-B14F-4D97-AF65-F5344CB8AC3E}">
        <p14:creationId xmlns:p14="http://schemas.microsoft.com/office/powerpoint/2010/main" val="3162258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34</a:t>
            </a:fld>
            <a:endParaRPr lang="en-US" dirty="0"/>
          </a:p>
        </p:txBody>
      </p:sp>
    </p:spTree>
    <p:extLst>
      <p:ext uri="{BB962C8B-B14F-4D97-AF65-F5344CB8AC3E}">
        <p14:creationId xmlns:p14="http://schemas.microsoft.com/office/powerpoint/2010/main" val="664615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35</a:t>
            </a:fld>
            <a:endParaRPr lang="en-US" dirty="0"/>
          </a:p>
        </p:txBody>
      </p:sp>
    </p:spTree>
    <p:extLst>
      <p:ext uri="{BB962C8B-B14F-4D97-AF65-F5344CB8AC3E}">
        <p14:creationId xmlns:p14="http://schemas.microsoft.com/office/powerpoint/2010/main" val="973154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36</a:t>
            </a:fld>
            <a:endParaRPr lang="en-US" dirty="0"/>
          </a:p>
        </p:txBody>
      </p:sp>
    </p:spTree>
    <p:extLst>
      <p:ext uri="{BB962C8B-B14F-4D97-AF65-F5344CB8AC3E}">
        <p14:creationId xmlns:p14="http://schemas.microsoft.com/office/powerpoint/2010/main" val="3942537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37</a:t>
            </a:fld>
            <a:endParaRPr lang="en-US" dirty="0"/>
          </a:p>
        </p:txBody>
      </p:sp>
    </p:spTree>
    <p:extLst>
      <p:ext uri="{BB962C8B-B14F-4D97-AF65-F5344CB8AC3E}">
        <p14:creationId xmlns:p14="http://schemas.microsoft.com/office/powerpoint/2010/main" val="1391511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38</a:t>
            </a:fld>
            <a:endParaRPr lang="en-US" dirty="0"/>
          </a:p>
        </p:txBody>
      </p:sp>
    </p:spTree>
    <p:extLst>
      <p:ext uri="{BB962C8B-B14F-4D97-AF65-F5344CB8AC3E}">
        <p14:creationId xmlns:p14="http://schemas.microsoft.com/office/powerpoint/2010/main" val="2245744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39</a:t>
            </a:fld>
            <a:endParaRPr lang="en-US" dirty="0"/>
          </a:p>
        </p:txBody>
      </p:sp>
    </p:spTree>
    <p:extLst>
      <p:ext uri="{BB962C8B-B14F-4D97-AF65-F5344CB8AC3E}">
        <p14:creationId xmlns:p14="http://schemas.microsoft.com/office/powerpoint/2010/main" val="90542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sz="1000" dirty="0">
              <a:latin typeface="+mj-lt"/>
            </a:endParaRPr>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4065008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40</a:t>
            </a:fld>
            <a:endParaRPr lang="en-US" dirty="0"/>
          </a:p>
        </p:txBody>
      </p:sp>
    </p:spTree>
    <p:extLst>
      <p:ext uri="{BB962C8B-B14F-4D97-AF65-F5344CB8AC3E}">
        <p14:creationId xmlns:p14="http://schemas.microsoft.com/office/powerpoint/2010/main" val="2523301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000" dirty="0"/>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41</a:t>
            </a:fld>
            <a:endParaRPr lang="en-US" sz="1800" kern="0" dirty="0">
              <a:solidFill>
                <a:sysClr val="windowText" lastClr="000000"/>
              </a:solidFill>
            </a:endParaRPr>
          </a:p>
        </p:txBody>
      </p:sp>
    </p:spTree>
    <p:extLst>
      <p:ext uri="{BB962C8B-B14F-4D97-AF65-F5344CB8AC3E}">
        <p14:creationId xmlns:p14="http://schemas.microsoft.com/office/powerpoint/2010/main" val="2596375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6468">
              <a:defRPr/>
            </a:pPr>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42</a:t>
            </a:fld>
            <a:endParaRPr lang="en-US" sz="1800" kern="0" dirty="0">
              <a:solidFill>
                <a:sysClr val="windowText" lastClr="000000"/>
              </a:solidFill>
            </a:endParaRPr>
          </a:p>
        </p:txBody>
      </p:sp>
    </p:spTree>
    <p:extLst>
      <p:ext uri="{BB962C8B-B14F-4D97-AF65-F5344CB8AC3E}">
        <p14:creationId xmlns:p14="http://schemas.microsoft.com/office/powerpoint/2010/main" val="3648878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43</a:t>
            </a:fld>
            <a:endParaRPr lang="en-US" dirty="0"/>
          </a:p>
        </p:txBody>
      </p:sp>
    </p:spTree>
    <p:extLst>
      <p:ext uri="{BB962C8B-B14F-4D97-AF65-F5344CB8AC3E}">
        <p14:creationId xmlns:p14="http://schemas.microsoft.com/office/powerpoint/2010/main" val="1430390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44</a:t>
            </a:fld>
            <a:endParaRPr lang="en-US" dirty="0"/>
          </a:p>
        </p:txBody>
      </p:sp>
    </p:spTree>
    <p:extLst>
      <p:ext uri="{BB962C8B-B14F-4D97-AF65-F5344CB8AC3E}">
        <p14:creationId xmlns:p14="http://schemas.microsoft.com/office/powerpoint/2010/main" val="4065504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45</a:t>
            </a:fld>
            <a:endParaRPr lang="en-US" dirty="0"/>
          </a:p>
        </p:txBody>
      </p:sp>
    </p:spTree>
    <p:extLst>
      <p:ext uri="{BB962C8B-B14F-4D97-AF65-F5344CB8AC3E}">
        <p14:creationId xmlns:p14="http://schemas.microsoft.com/office/powerpoint/2010/main" val="2139012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46</a:t>
            </a:fld>
            <a:endParaRPr lang="en-US" dirty="0"/>
          </a:p>
        </p:txBody>
      </p:sp>
    </p:spTree>
    <p:extLst>
      <p:ext uri="{BB962C8B-B14F-4D97-AF65-F5344CB8AC3E}">
        <p14:creationId xmlns:p14="http://schemas.microsoft.com/office/powerpoint/2010/main" val="1480616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47</a:t>
            </a:fld>
            <a:endParaRPr lang="en-US" dirty="0"/>
          </a:p>
        </p:txBody>
      </p:sp>
    </p:spTree>
    <p:extLst>
      <p:ext uri="{BB962C8B-B14F-4D97-AF65-F5344CB8AC3E}">
        <p14:creationId xmlns:p14="http://schemas.microsoft.com/office/powerpoint/2010/main" val="912770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48</a:t>
            </a:fld>
            <a:endParaRPr lang="en-US" dirty="0"/>
          </a:p>
        </p:txBody>
      </p:sp>
    </p:spTree>
    <p:extLst>
      <p:ext uri="{BB962C8B-B14F-4D97-AF65-F5344CB8AC3E}">
        <p14:creationId xmlns:p14="http://schemas.microsoft.com/office/powerpoint/2010/main" val="2047282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sz="14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49</a:t>
            </a:fld>
            <a:endParaRPr lang="en-US" sz="1800" kern="0" dirty="0">
              <a:solidFill>
                <a:sysClr val="windowText" lastClr="000000"/>
              </a:solidFill>
            </a:endParaRPr>
          </a:p>
        </p:txBody>
      </p:sp>
    </p:spTree>
    <p:extLst>
      <p:ext uri="{BB962C8B-B14F-4D97-AF65-F5344CB8AC3E}">
        <p14:creationId xmlns:p14="http://schemas.microsoft.com/office/powerpoint/2010/main" val="18744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761" indent="-172761">
              <a:lnSpc>
                <a:spcPct val="90000"/>
              </a:lnSpc>
            </a:pPr>
            <a:endParaRPr lang="en-CA" altLang="en-US"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3073660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sz="1400" b="1"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50</a:t>
            </a:fld>
            <a:endParaRPr lang="en-US" sz="1800" kern="0" dirty="0">
              <a:solidFill>
                <a:sysClr val="windowText" lastClr="000000"/>
              </a:solidFill>
            </a:endParaRPr>
          </a:p>
        </p:txBody>
      </p:sp>
    </p:spTree>
    <p:extLst>
      <p:ext uri="{BB962C8B-B14F-4D97-AF65-F5344CB8AC3E}">
        <p14:creationId xmlns:p14="http://schemas.microsoft.com/office/powerpoint/2010/main" val="1937707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sz="1400" dirty="0">
              <a:latin typeface="Arial" panose="020B0604020202020204" pitchFamily="34" charset="0"/>
            </a:endParaRPr>
          </a:p>
          <a:p>
            <a:endParaRPr lang="en-CA" sz="1000" dirty="0"/>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51</a:t>
            </a:fld>
            <a:endParaRPr lang="en-US" sz="1800" kern="0" dirty="0">
              <a:solidFill>
                <a:sysClr val="windowText" lastClr="000000"/>
              </a:solidFill>
            </a:endParaRPr>
          </a:p>
        </p:txBody>
      </p:sp>
    </p:spTree>
    <p:extLst>
      <p:ext uri="{BB962C8B-B14F-4D97-AF65-F5344CB8AC3E}">
        <p14:creationId xmlns:p14="http://schemas.microsoft.com/office/powerpoint/2010/main" val="982547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altLang="en-US" sz="14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52</a:t>
            </a:fld>
            <a:endParaRPr lang="en-US" sz="1800" kern="0" dirty="0">
              <a:solidFill>
                <a:sysClr val="windowText" lastClr="000000"/>
              </a:solidFill>
            </a:endParaRPr>
          </a:p>
        </p:txBody>
      </p:sp>
    </p:spTree>
    <p:extLst>
      <p:ext uri="{BB962C8B-B14F-4D97-AF65-F5344CB8AC3E}">
        <p14:creationId xmlns:p14="http://schemas.microsoft.com/office/powerpoint/2010/main" val="1875472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400" dirty="0">
              <a:ea typeface="ＭＳ Ｐゴシック" pitchFamily="-32" charset="-128"/>
            </a:endParaRPr>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53</a:t>
            </a:fld>
            <a:endParaRPr lang="en-US" sz="1800" kern="0" dirty="0">
              <a:solidFill>
                <a:sysClr val="windowText" lastClr="000000"/>
              </a:solidFill>
            </a:endParaRPr>
          </a:p>
        </p:txBody>
      </p:sp>
    </p:spTree>
    <p:extLst>
      <p:ext uri="{BB962C8B-B14F-4D97-AF65-F5344CB8AC3E}">
        <p14:creationId xmlns:p14="http://schemas.microsoft.com/office/powerpoint/2010/main" val="1987824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6468">
              <a:defRPr/>
            </a:pPr>
            <a:endParaRPr lang="en-CA" sz="1400" dirty="0"/>
          </a:p>
          <a:p>
            <a:pPr defTabSz="456468">
              <a:defRPr/>
            </a:pPr>
            <a:endParaRPr lang="en-CA" altLang="en-US" sz="1000" b="1" dirty="0">
              <a:solidFill>
                <a:srgbClr val="FC1610"/>
              </a:solidFill>
              <a:latin typeface="Verdana" panose="020B0604030504040204" pitchFamily="34" charset="0"/>
            </a:endParaRPr>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54</a:t>
            </a:fld>
            <a:endParaRPr lang="en-US" sz="1800" kern="0" dirty="0">
              <a:solidFill>
                <a:sysClr val="windowText" lastClr="000000"/>
              </a:solidFill>
            </a:endParaRPr>
          </a:p>
        </p:txBody>
      </p:sp>
    </p:spTree>
    <p:extLst>
      <p:ext uri="{BB962C8B-B14F-4D97-AF65-F5344CB8AC3E}">
        <p14:creationId xmlns:p14="http://schemas.microsoft.com/office/powerpoint/2010/main" val="908763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altLang="en-US" sz="14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55</a:t>
            </a:fld>
            <a:endParaRPr lang="en-US" sz="1800" kern="0" dirty="0">
              <a:solidFill>
                <a:sysClr val="windowText" lastClr="000000"/>
              </a:solidFill>
            </a:endParaRPr>
          </a:p>
        </p:txBody>
      </p:sp>
    </p:spTree>
    <p:extLst>
      <p:ext uri="{BB962C8B-B14F-4D97-AF65-F5344CB8AC3E}">
        <p14:creationId xmlns:p14="http://schemas.microsoft.com/office/powerpoint/2010/main" val="5040207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altLang="en-US" sz="14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56</a:t>
            </a:fld>
            <a:endParaRPr lang="en-US" sz="1800" kern="0" dirty="0">
              <a:solidFill>
                <a:sysClr val="windowText" lastClr="000000"/>
              </a:solidFill>
            </a:endParaRPr>
          </a:p>
        </p:txBody>
      </p:sp>
    </p:spTree>
    <p:extLst>
      <p:ext uri="{BB962C8B-B14F-4D97-AF65-F5344CB8AC3E}">
        <p14:creationId xmlns:p14="http://schemas.microsoft.com/office/powerpoint/2010/main" val="863614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endParaRPr lang="en-CA" altLang="en-US" sz="1000"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57</a:t>
            </a:fld>
            <a:endParaRPr lang="en-US" dirty="0"/>
          </a:p>
        </p:txBody>
      </p:sp>
    </p:spTree>
    <p:extLst>
      <p:ext uri="{BB962C8B-B14F-4D97-AF65-F5344CB8AC3E}">
        <p14:creationId xmlns:p14="http://schemas.microsoft.com/office/powerpoint/2010/main" val="2849026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sz="1000" b="1"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58</a:t>
            </a:fld>
            <a:endParaRPr lang="en-US" sz="1800" kern="0" dirty="0">
              <a:solidFill>
                <a:sysClr val="windowText" lastClr="000000"/>
              </a:solidFill>
            </a:endParaRPr>
          </a:p>
        </p:txBody>
      </p:sp>
    </p:spTree>
    <p:extLst>
      <p:ext uri="{BB962C8B-B14F-4D97-AF65-F5344CB8AC3E}">
        <p14:creationId xmlns:p14="http://schemas.microsoft.com/office/powerpoint/2010/main" val="4032669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59</a:t>
            </a:fld>
            <a:endParaRPr lang="en-US" sz="1800" kern="0" dirty="0">
              <a:solidFill>
                <a:sysClr val="windowText" lastClr="000000"/>
              </a:solidFill>
            </a:endParaRPr>
          </a:p>
        </p:txBody>
      </p:sp>
    </p:spTree>
    <p:extLst>
      <p:ext uri="{BB962C8B-B14F-4D97-AF65-F5344CB8AC3E}">
        <p14:creationId xmlns:p14="http://schemas.microsoft.com/office/powerpoint/2010/main" val="367248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CA" dirty="0"/>
          </a:p>
          <a:p>
            <a:endParaRPr lang="en-CA"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1288446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60</a:t>
            </a:fld>
            <a:endParaRPr lang="en-US" sz="1800" kern="0" dirty="0">
              <a:solidFill>
                <a:sysClr val="windowText" lastClr="000000"/>
              </a:solidFill>
            </a:endParaRPr>
          </a:p>
        </p:txBody>
      </p:sp>
    </p:spTree>
    <p:extLst>
      <p:ext uri="{BB962C8B-B14F-4D97-AF65-F5344CB8AC3E}">
        <p14:creationId xmlns:p14="http://schemas.microsoft.com/office/powerpoint/2010/main" val="3907975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altLang="en-US" sz="10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61</a:t>
            </a:fld>
            <a:endParaRPr lang="en-US" sz="1800" kern="0" dirty="0">
              <a:solidFill>
                <a:sysClr val="windowText" lastClr="000000"/>
              </a:solidFill>
            </a:endParaRPr>
          </a:p>
        </p:txBody>
      </p:sp>
    </p:spTree>
    <p:extLst>
      <p:ext uri="{BB962C8B-B14F-4D97-AF65-F5344CB8AC3E}">
        <p14:creationId xmlns:p14="http://schemas.microsoft.com/office/powerpoint/2010/main" val="29368724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62</a:t>
            </a:fld>
            <a:endParaRPr lang="en-US" sz="1800" kern="0" dirty="0">
              <a:solidFill>
                <a:sysClr val="windowText" lastClr="000000"/>
              </a:solidFill>
            </a:endParaRPr>
          </a:p>
        </p:txBody>
      </p:sp>
    </p:spTree>
    <p:extLst>
      <p:ext uri="{BB962C8B-B14F-4D97-AF65-F5344CB8AC3E}">
        <p14:creationId xmlns:p14="http://schemas.microsoft.com/office/powerpoint/2010/main" val="3047209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63</a:t>
            </a:fld>
            <a:endParaRPr lang="en-US" sz="1800" kern="0" dirty="0">
              <a:solidFill>
                <a:sysClr val="windowText" lastClr="000000"/>
              </a:solidFill>
            </a:endParaRPr>
          </a:p>
        </p:txBody>
      </p:sp>
    </p:spTree>
    <p:extLst>
      <p:ext uri="{BB962C8B-B14F-4D97-AF65-F5344CB8AC3E}">
        <p14:creationId xmlns:p14="http://schemas.microsoft.com/office/powerpoint/2010/main" val="4025299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64</a:t>
            </a:fld>
            <a:endParaRPr lang="en-US" sz="1800" kern="0" dirty="0">
              <a:solidFill>
                <a:sysClr val="windowText" lastClr="000000"/>
              </a:solidFill>
            </a:endParaRPr>
          </a:p>
        </p:txBody>
      </p:sp>
    </p:spTree>
    <p:extLst>
      <p:ext uri="{BB962C8B-B14F-4D97-AF65-F5344CB8AC3E}">
        <p14:creationId xmlns:p14="http://schemas.microsoft.com/office/powerpoint/2010/main" val="42517351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CA" altLang="en-US" sz="1000" b="1" dirty="0">
              <a:solidFill>
                <a:srgbClr val="FC1610"/>
              </a:solidFill>
              <a:latin typeface="Verdana" panose="020B0604030504040204" pitchFamily="34" charset="0"/>
            </a:endParaRPr>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65</a:t>
            </a:fld>
            <a:endParaRPr lang="en-US" sz="1800" kern="0" dirty="0">
              <a:solidFill>
                <a:sysClr val="windowText" lastClr="000000"/>
              </a:solidFill>
            </a:endParaRPr>
          </a:p>
        </p:txBody>
      </p:sp>
    </p:spTree>
    <p:extLst>
      <p:ext uri="{BB962C8B-B14F-4D97-AF65-F5344CB8AC3E}">
        <p14:creationId xmlns:p14="http://schemas.microsoft.com/office/powerpoint/2010/main" val="2818501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000" dirty="0"/>
          </a:p>
          <a:p>
            <a:endParaRPr lang="en-CA" sz="1000"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66</a:t>
            </a:fld>
            <a:endParaRPr lang="en-US" sz="1800" kern="0" dirty="0">
              <a:solidFill>
                <a:sysClr val="windowText" lastClr="000000"/>
              </a:solidFill>
            </a:endParaRPr>
          </a:p>
        </p:txBody>
      </p:sp>
    </p:spTree>
    <p:extLst>
      <p:ext uri="{BB962C8B-B14F-4D97-AF65-F5344CB8AC3E}">
        <p14:creationId xmlns:p14="http://schemas.microsoft.com/office/powerpoint/2010/main" val="3613595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67</a:t>
            </a:fld>
            <a:endParaRPr lang="en-US" dirty="0"/>
          </a:p>
        </p:txBody>
      </p:sp>
    </p:spTree>
    <p:extLst>
      <p:ext uri="{BB962C8B-B14F-4D97-AF65-F5344CB8AC3E}">
        <p14:creationId xmlns:p14="http://schemas.microsoft.com/office/powerpoint/2010/main" val="2761474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endParaRPr lang="en-CA"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2849026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6468">
              <a:defRPr/>
            </a:pPr>
            <a:endParaRPr lang="en-CA" altLang="en-US" b="1" dirty="0">
              <a:solidFill>
                <a:srgbClr val="FC1610"/>
              </a:solidFill>
              <a:latin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421911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12937" fontAlgn="auto">
              <a:spcBef>
                <a:spcPts val="0"/>
              </a:spcBef>
              <a:spcAft>
                <a:spcPts val="0"/>
              </a:spcAft>
              <a:defRPr/>
            </a:pPr>
            <a:fld id="{05795222-91E1-4B4F-B0E2-829BD00E69D4}" type="slidenum">
              <a:rPr lang="en-US" sz="1800" kern="0">
                <a:solidFill>
                  <a:sysClr val="windowText" lastClr="000000"/>
                </a:solidFill>
              </a:rPr>
              <a:pPr defTabSz="912937" fontAlgn="auto">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97369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solidFill>
                <a:srgbClr val="FC1610"/>
              </a:solidFill>
              <a:latin typeface="Verdana" panose="020B0604030504040204" pitchFamily="34" charset="0"/>
            </a:endParaRPr>
          </a:p>
          <a:p>
            <a:endParaRPr lang="en-CA" altLang="en-US" dirty="0">
              <a:solidFill>
                <a:srgbClr val="FC1610"/>
              </a:solidFill>
              <a:latin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456468">
              <a:defRPr/>
            </a:pPr>
            <a:fld id="{05795222-91E1-4B4F-B0E2-829BD00E69D4}" type="slidenum">
              <a:rPr lang="en-US">
                <a:solidFill>
                  <a:srgbClr val="58595B"/>
                </a:solidFill>
              </a:rPr>
              <a:pPr defTabSz="456468">
                <a:defRPr/>
              </a:pPr>
              <a:t>8</a:t>
            </a:fld>
            <a:endParaRPr lang="en-US" dirty="0">
              <a:solidFill>
                <a:srgbClr val="58595B"/>
              </a:solidFill>
            </a:endParaRPr>
          </a:p>
        </p:txBody>
      </p:sp>
    </p:spTree>
    <p:extLst>
      <p:ext uri="{BB962C8B-B14F-4D97-AF65-F5344CB8AC3E}">
        <p14:creationId xmlns:p14="http://schemas.microsoft.com/office/powerpoint/2010/main" val="193840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05795222-91E1-4B4F-B0E2-829BD00E69D4}" type="slidenum">
              <a:rPr lang="en-US" smtClean="0"/>
              <a:pPr>
                <a:defRPr/>
              </a:pPr>
              <a:t>9</a:t>
            </a:fld>
            <a:endParaRPr lang="en-US" dirty="0"/>
          </a:p>
        </p:txBody>
      </p:sp>
    </p:spTree>
    <p:extLst>
      <p:ext uri="{BB962C8B-B14F-4D97-AF65-F5344CB8AC3E}">
        <p14:creationId xmlns:p14="http://schemas.microsoft.com/office/powerpoint/2010/main" val="31276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561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08098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4288221"/>
            <a:ext cx="12192000" cy="256977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1" hasCustomPrompt="1"/>
          </p:nvPr>
        </p:nvSpPr>
        <p:spPr>
          <a:xfrm>
            <a:off x="409575" y="5573713"/>
            <a:ext cx="11382375" cy="669925"/>
          </a:xfrm>
          <a:prstGeom prst="rect">
            <a:avLst/>
          </a:prstGeom>
        </p:spPr>
        <p:txBody>
          <a:bodyPr anchor="ctr"/>
          <a:lstStyle>
            <a:lvl1pPr marL="0" indent="0" algn="ctr">
              <a:buNone/>
              <a:defRPr sz="32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7" name="Text Placeholder 6"/>
          <p:cNvSpPr>
            <a:spLocks noGrp="1"/>
          </p:cNvSpPr>
          <p:nvPr>
            <p:ph type="body" sz="quarter" idx="12" hasCustomPrompt="1"/>
          </p:nvPr>
        </p:nvSpPr>
        <p:spPr>
          <a:xfrm>
            <a:off x="409575" y="4287838"/>
            <a:ext cx="11382375" cy="1111250"/>
          </a:xfrm>
          <a:prstGeom prst="rect">
            <a:avLst/>
          </a:prstGeom>
        </p:spPr>
        <p:txBody>
          <a:bodyPr anchor="ctr"/>
          <a:lstStyle>
            <a:lvl1pPr marL="0" indent="0" algn="ctr">
              <a:buNone/>
              <a:defRPr sz="40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78685747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2E9E96CE-C5E5-4A40-B647-9E6D299E4FF0}" type="datetime1">
              <a:rPr lang="en-US" smtClean="0">
                <a:solidFill>
                  <a:prstClr val="white"/>
                </a:solidFill>
              </a:rPr>
              <a:pPr/>
              <a:t>9/19/2017</a:t>
            </a:fld>
            <a:endParaRPr lang="en-CA" dirty="0">
              <a:solidFill>
                <a:prstClr val="whit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CA" dirty="0">
                <a:solidFill>
                  <a:prstClr val="white"/>
                </a:solidFill>
              </a:rPr>
              <a:t>Invictus Games Venue RECCE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3FD1F5-9231-4AE3-AA46-7DAB58CDE328}" type="slidenum">
              <a:rPr lang="en-CA" smtClean="0">
                <a:solidFill>
                  <a:prstClr val="white"/>
                </a:solidFill>
              </a:rPr>
              <a:pPr/>
              <a:t>‹#›</a:t>
            </a:fld>
            <a:endParaRPr lang="en-CA" dirty="0">
              <a:solidFill>
                <a:prstClr val="white"/>
              </a:solidFill>
            </a:endParaRPr>
          </a:p>
        </p:txBody>
      </p:sp>
      <p:sp>
        <p:nvSpPr>
          <p:cNvPr id="7" name="Rectangle 6"/>
          <p:cNvSpPr/>
          <p:nvPr userDrawn="1"/>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1" y="4547277"/>
            <a:ext cx="12199479" cy="2310723"/>
            <a:chOff x="0" y="4534756"/>
            <a:chExt cx="12212878" cy="2310723"/>
          </a:xfrm>
        </p:grpSpPr>
        <p:pic>
          <p:nvPicPr>
            <p:cNvPr id="9" name="Picture 8"/>
            <p:cNvPicPr>
              <a:picLocks noChangeAspect="1"/>
            </p:cNvPicPr>
            <p:nvPr/>
          </p:nvPicPr>
          <p:blipFill rotWithShape="1">
            <a:blip r:embed="rId2"/>
            <a:srcRect l="17854" t="14173" r="35791"/>
            <a:stretch/>
          </p:blipFill>
          <p:spPr>
            <a:xfrm>
              <a:off x="4647156" y="4547287"/>
              <a:ext cx="7565722" cy="2298192"/>
            </a:xfrm>
            <a:prstGeom prst="rect">
              <a:avLst/>
            </a:prstGeom>
          </p:spPr>
        </p:pic>
        <p:pic>
          <p:nvPicPr>
            <p:cNvPr id="10" name="Picture 9"/>
            <p:cNvPicPr>
              <a:picLocks noChangeAspect="1"/>
            </p:cNvPicPr>
            <p:nvPr/>
          </p:nvPicPr>
          <p:blipFill rotWithShape="1">
            <a:blip r:embed="rId2"/>
            <a:srcRect l="29470" t="14173" r="27552"/>
            <a:stretch/>
          </p:blipFill>
          <p:spPr>
            <a:xfrm>
              <a:off x="0" y="4534756"/>
              <a:ext cx="7014575" cy="2298192"/>
            </a:xfrm>
            <a:prstGeom prst="rect">
              <a:avLst/>
            </a:prstGeom>
          </p:spPr>
        </p:pic>
      </p:grpSp>
      <p:sp>
        <p:nvSpPr>
          <p:cNvPr id="12" name="Text Placeholder 11"/>
          <p:cNvSpPr>
            <a:spLocks noGrp="1"/>
          </p:cNvSpPr>
          <p:nvPr>
            <p:ph type="body" sz="quarter" idx="13" hasCustomPrompt="1"/>
          </p:nvPr>
        </p:nvSpPr>
        <p:spPr>
          <a:xfrm>
            <a:off x="1603602" y="1566863"/>
            <a:ext cx="8984796" cy="1060450"/>
          </a:xfrm>
          <a:prstGeom prst="rect">
            <a:avLst/>
          </a:prstGeom>
        </p:spPr>
        <p:txBody>
          <a:bodyPr anchor="ctr"/>
          <a:lstStyle>
            <a:lvl1pPr marL="0" indent="0" algn="ctr">
              <a:lnSpc>
                <a:spcPct val="100000"/>
              </a:lnSpc>
              <a:spcBef>
                <a:spcPts val="0"/>
              </a:spcBef>
              <a:buNone/>
              <a:defRPr sz="28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5" name="Text Placeholder 14"/>
          <p:cNvSpPr>
            <a:spLocks noGrp="1"/>
          </p:cNvSpPr>
          <p:nvPr>
            <p:ph type="body" sz="quarter" idx="14" hasCustomPrompt="1"/>
          </p:nvPr>
        </p:nvSpPr>
        <p:spPr>
          <a:xfrm>
            <a:off x="2046288" y="3033713"/>
            <a:ext cx="8099425" cy="696912"/>
          </a:xfrm>
          <a:prstGeom prst="rect">
            <a:avLst/>
          </a:prstGeom>
        </p:spPr>
        <p:txBody>
          <a:bodyPr anchor="ctr"/>
          <a:lstStyle>
            <a:lvl1pPr marL="0" indent="0" algn="ctr">
              <a:buNone/>
              <a:defRPr sz="2800" b="0">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9486529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BBB671-8C1F-41F5-A72C-7C1823975BA6}" type="datetime1">
              <a:rPr lang="en-US" smtClean="0">
                <a:solidFill>
                  <a:prstClr val="white"/>
                </a:solidFill>
              </a:rPr>
              <a:pPr/>
              <a:t>9/19/2017</a:t>
            </a:fld>
            <a:endParaRPr lang="en-CA" dirty="0">
              <a:solidFill>
                <a:prstClr val="whit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CA" dirty="0">
                <a:solidFill>
                  <a:prstClr val="white"/>
                </a:solidFill>
              </a:rPr>
              <a:t>Invictus Games Venue RECCE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3FD1F5-9231-4AE3-AA46-7DAB58CDE328}"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77501813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3701589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5241012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4101368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033039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264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1983367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264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3928448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4288221"/>
            <a:ext cx="12192000" cy="256977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1" hasCustomPrompt="1"/>
          </p:nvPr>
        </p:nvSpPr>
        <p:spPr>
          <a:xfrm>
            <a:off x="409575" y="5573713"/>
            <a:ext cx="11382375" cy="669925"/>
          </a:xfrm>
          <a:prstGeom prst="rect">
            <a:avLst/>
          </a:prstGeom>
        </p:spPr>
        <p:txBody>
          <a:bodyPr anchor="ctr"/>
          <a:lstStyle>
            <a:lvl1pPr marL="0" indent="0" algn="ctr">
              <a:buNone/>
              <a:defRPr sz="32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7" name="Text Placeholder 6"/>
          <p:cNvSpPr>
            <a:spLocks noGrp="1"/>
          </p:cNvSpPr>
          <p:nvPr>
            <p:ph type="body" sz="quarter" idx="12" hasCustomPrompt="1"/>
          </p:nvPr>
        </p:nvSpPr>
        <p:spPr>
          <a:xfrm>
            <a:off x="409575" y="4287838"/>
            <a:ext cx="11382375" cy="1111250"/>
          </a:xfrm>
          <a:prstGeom prst="rect">
            <a:avLst/>
          </a:prstGeom>
        </p:spPr>
        <p:txBody>
          <a:bodyPr anchor="ctr"/>
          <a:lstStyle>
            <a:lvl1pPr marL="0" indent="0" algn="ctr">
              <a:buNone/>
              <a:defRPr sz="40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2969013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0387180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7296347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0250575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264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316133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7428386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 y="0"/>
            <a:ext cx="5425017" cy="6877050"/>
          </a:xfrm>
          <a:custGeom>
            <a:avLst/>
            <a:gdLst>
              <a:gd name="connsiteX0" fmla="*/ 0 w 4068763"/>
              <a:gd name="connsiteY0" fmla="*/ 0 h 6877050"/>
              <a:gd name="connsiteX1" fmla="*/ 4068763 w 4068763"/>
              <a:gd name="connsiteY1" fmla="*/ 0 h 6877050"/>
              <a:gd name="connsiteX2" fmla="*/ 4068763 w 4068763"/>
              <a:gd name="connsiteY2" fmla="*/ 5808667 h 6877050"/>
              <a:gd name="connsiteX3" fmla="*/ 4029436 w 4068763"/>
              <a:gd name="connsiteY3" fmla="*/ 5815004 h 6877050"/>
              <a:gd name="connsiteX4" fmla="*/ 3969613 w 4068763"/>
              <a:gd name="connsiteY4" fmla="*/ 5818362 h 6877050"/>
              <a:gd name="connsiteX5" fmla="*/ 2433793 w 4068763"/>
              <a:gd name="connsiteY5" fmla="*/ 6062804 h 6877050"/>
              <a:gd name="connsiteX6" fmla="*/ 2269175 w 4068763"/>
              <a:gd name="connsiteY6" fmla="*/ 6103705 h 6877050"/>
              <a:gd name="connsiteX7" fmla="*/ 2266903 w 4068763"/>
              <a:gd name="connsiteY7" fmla="*/ 6104312 h 6877050"/>
              <a:gd name="connsiteX8" fmla="*/ 1908313 w 4068763"/>
              <a:gd name="connsiteY8" fmla="*/ 6175512 h 6877050"/>
              <a:gd name="connsiteX9" fmla="*/ 999897 w 4068763"/>
              <a:gd name="connsiteY9" fmla="*/ 6503558 h 6877050"/>
              <a:gd name="connsiteX10" fmla="*/ 904848 w 4068763"/>
              <a:gd name="connsiteY10" fmla="*/ 6542586 h 6877050"/>
              <a:gd name="connsiteX11" fmla="*/ 869392 w 4068763"/>
              <a:gd name="connsiteY11" fmla="*/ 6556295 h 6877050"/>
              <a:gd name="connsiteX12" fmla="*/ 350920 w 4068763"/>
              <a:gd name="connsiteY12" fmla="*/ 6796634 h 6877050"/>
              <a:gd name="connsiteX13" fmla="*/ 226816 w 4068763"/>
              <a:gd name="connsiteY13" fmla="*/ 6871601 h 6877050"/>
              <a:gd name="connsiteX14" fmla="*/ 221476 w 4068763"/>
              <a:gd name="connsiteY14" fmla="*/ 6874019 h 6877050"/>
              <a:gd name="connsiteX15" fmla="*/ 214373 w 4068763"/>
              <a:gd name="connsiteY15" fmla="*/ 6877050 h 6877050"/>
              <a:gd name="connsiteX16" fmla="*/ 0 w 4068763"/>
              <a:gd name="connsiteY16" fmla="*/ 6877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8763" h="6877050">
                <a:moveTo>
                  <a:pt x="0" y="0"/>
                </a:moveTo>
                <a:lnTo>
                  <a:pt x="4068763" y="0"/>
                </a:lnTo>
                <a:lnTo>
                  <a:pt x="4068763" y="5808667"/>
                </a:lnTo>
                <a:lnTo>
                  <a:pt x="4029436" y="5815004"/>
                </a:lnTo>
                <a:lnTo>
                  <a:pt x="3969613" y="5818362"/>
                </a:lnTo>
                <a:cubicBezTo>
                  <a:pt x="3455101" y="5855823"/>
                  <a:pt x="2847156" y="5964413"/>
                  <a:pt x="2433793" y="6062804"/>
                </a:cubicBezTo>
                <a:cubicBezTo>
                  <a:pt x="2382123" y="6075103"/>
                  <a:pt x="2327034" y="6088780"/>
                  <a:pt x="2269175" y="6103705"/>
                </a:cubicBezTo>
                <a:lnTo>
                  <a:pt x="2266903" y="6104312"/>
                </a:lnTo>
                <a:lnTo>
                  <a:pt x="1908313" y="6175512"/>
                </a:lnTo>
                <a:cubicBezTo>
                  <a:pt x="1477359" y="6321752"/>
                  <a:pt x="1196547" y="6424769"/>
                  <a:pt x="999897" y="6503558"/>
                </a:cubicBezTo>
                <a:lnTo>
                  <a:pt x="904848" y="6542586"/>
                </a:lnTo>
                <a:lnTo>
                  <a:pt x="869392" y="6556295"/>
                </a:lnTo>
                <a:cubicBezTo>
                  <a:pt x="674806" y="6634488"/>
                  <a:pt x="496145" y="6715766"/>
                  <a:pt x="350920" y="6796634"/>
                </a:cubicBezTo>
                <a:lnTo>
                  <a:pt x="226816" y="6871601"/>
                </a:lnTo>
                <a:lnTo>
                  <a:pt x="221476" y="6874019"/>
                </a:lnTo>
                <a:lnTo>
                  <a:pt x="214373" y="6877050"/>
                </a:lnTo>
                <a:lnTo>
                  <a:pt x="0" y="6877050"/>
                </a:lnTo>
                <a:close/>
              </a:path>
            </a:pathLst>
          </a:custGeom>
        </p:spPr>
        <p:txBody>
          <a:bodyPr wrap="square">
            <a:noAutofit/>
          </a:bodyPr>
          <a:lstStyle/>
          <a:p>
            <a:endParaRPr lang="en-CA" dirty="0"/>
          </a:p>
        </p:txBody>
      </p:sp>
      <p:sp>
        <p:nvSpPr>
          <p:cNvPr id="2" name="Title 1"/>
          <p:cNvSpPr>
            <a:spLocks noGrp="1"/>
          </p:cNvSpPr>
          <p:nvPr>
            <p:ph type="title"/>
          </p:nvPr>
        </p:nvSpPr>
        <p:spPr>
          <a:xfrm>
            <a:off x="5813287" y="365126"/>
            <a:ext cx="5898067" cy="549274"/>
          </a:xfrm>
          <a:prstGeom prst="rect">
            <a:avLst/>
          </a:prstGeom>
        </p:spPr>
        <p:txBody>
          <a:bodyPr/>
          <a:lstStyle/>
          <a:p>
            <a:r>
              <a:rPr lang="en-US" dirty="0"/>
              <a:t>Click to edit Master title style</a:t>
            </a:r>
            <a:endParaRPr lang="en-CA" dirty="0"/>
          </a:p>
        </p:txBody>
      </p:sp>
      <p:sp>
        <p:nvSpPr>
          <p:cNvPr id="7" name="Content Placeholder 6"/>
          <p:cNvSpPr>
            <a:spLocks noGrp="1"/>
          </p:cNvSpPr>
          <p:nvPr>
            <p:ph sz="quarter" idx="11"/>
          </p:nvPr>
        </p:nvSpPr>
        <p:spPr>
          <a:xfrm>
            <a:off x="5812367" y="1166192"/>
            <a:ext cx="5899151" cy="4094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9415720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 y="-1"/>
            <a:ext cx="12251267" cy="6877050"/>
          </a:xfrm>
          <a:custGeom>
            <a:avLst/>
            <a:gdLst>
              <a:gd name="connsiteX0" fmla="*/ 0 w 9188450"/>
              <a:gd name="connsiteY0" fmla="*/ 0 h 6877050"/>
              <a:gd name="connsiteX1" fmla="*/ 6308035 w 9188450"/>
              <a:gd name="connsiteY1" fmla="*/ 0 h 6877050"/>
              <a:gd name="connsiteX2" fmla="*/ 6308035 w 9188450"/>
              <a:gd name="connsiteY2" fmla="*/ 1 h 6877050"/>
              <a:gd name="connsiteX3" fmla="*/ 9188450 w 9188450"/>
              <a:gd name="connsiteY3" fmla="*/ 1 h 6877050"/>
              <a:gd name="connsiteX4" fmla="*/ 9188450 w 9188450"/>
              <a:gd name="connsiteY4" fmla="*/ 5878104 h 6877050"/>
              <a:gd name="connsiteX5" fmla="*/ 9120001 w 9188450"/>
              <a:gd name="connsiteY5" fmla="*/ 5867268 h 6877050"/>
              <a:gd name="connsiteX6" fmla="*/ 8701739 w 9188450"/>
              <a:gd name="connsiteY6" fmla="*/ 5826603 h 6877050"/>
              <a:gd name="connsiteX7" fmla="*/ 8705133 w 9188450"/>
              <a:gd name="connsiteY7" fmla="*/ 5774701 h 6877050"/>
              <a:gd name="connsiteX8" fmla="*/ 7591292 w 9188450"/>
              <a:gd name="connsiteY8" fmla="*/ 5355562 h 6877050"/>
              <a:gd name="connsiteX9" fmla="*/ 6408370 w 9188450"/>
              <a:gd name="connsiteY9" fmla="*/ 5641670 h 6877050"/>
              <a:gd name="connsiteX10" fmla="*/ 6388476 w 9188450"/>
              <a:gd name="connsiteY10" fmla="*/ 5692360 h 6877050"/>
              <a:gd name="connsiteX11" fmla="*/ 6308035 w 9188450"/>
              <a:gd name="connsiteY11" fmla="*/ 5693537 h 6877050"/>
              <a:gd name="connsiteX12" fmla="*/ 6308035 w 9188450"/>
              <a:gd name="connsiteY12" fmla="*/ 5747009 h 6877050"/>
              <a:gd name="connsiteX13" fmla="*/ 6155690 w 9188450"/>
              <a:gd name="connsiteY13" fmla="*/ 5742524 h 6877050"/>
              <a:gd name="connsiteX14" fmla="*/ 3613220 w 9188450"/>
              <a:gd name="connsiteY14" fmla="*/ 5898612 h 6877050"/>
              <a:gd name="connsiteX15" fmla="*/ 300389 w 9188450"/>
              <a:gd name="connsiteY15" fmla="*/ 6856815 h 6877050"/>
              <a:gd name="connsiteX16" fmla="*/ 264082 w 9188450"/>
              <a:gd name="connsiteY16" fmla="*/ 6877050 h 6877050"/>
              <a:gd name="connsiteX17" fmla="*/ 0 w 9188450"/>
              <a:gd name="connsiteY17" fmla="*/ 6877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88450" h="6877050">
                <a:moveTo>
                  <a:pt x="0" y="0"/>
                </a:moveTo>
                <a:lnTo>
                  <a:pt x="6308035" y="0"/>
                </a:lnTo>
                <a:lnTo>
                  <a:pt x="6308035" y="1"/>
                </a:lnTo>
                <a:lnTo>
                  <a:pt x="9188450" y="1"/>
                </a:lnTo>
                <a:lnTo>
                  <a:pt x="9188450" y="5878104"/>
                </a:lnTo>
                <a:lnTo>
                  <a:pt x="9120001" y="5867268"/>
                </a:lnTo>
                <a:cubicBezTo>
                  <a:pt x="9036766" y="5858685"/>
                  <a:pt x="8701035" y="5835681"/>
                  <a:pt x="8701739" y="5826603"/>
                </a:cubicBezTo>
                <a:cubicBezTo>
                  <a:pt x="8703568" y="5822186"/>
                  <a:pt x="8703304" y="5779118"/>
                  <a:pt x="8705133" y="5774701"/>
                </a:cubicBezTo>
                <a:cubicBezTo>
                  <a:pt x="8597646" y="5323469"/>
                  <a:pt x="7974086" y="5377734"/>
                  <a:pt x="7591292" y="5355562"/>
                </a:cubicBezTo>
                <a:cubicBezTo>
                  <a:pt x="7208499" y="5333390"/>
                  <a:pt x="6571111" y="5440176"/>
                  <a:pt x="6408370" y="5641670"/>
                </a:cubicBezTo>
                <a:lnTo>
                  <a:pt x="6388476" y="5692360"/>
                </a:lnTo>
                <a:lnTo>
                  <a:pt x="6308035" y="5693537"/>
                </a:lnTo>
                <a:lnTo>
                  <a:pt x="6308035" y="5747009"/>
                </a:lnTo>
                <a:lnTo>
                  <a:pt x="6155690" y="5742524"/>
                </a:lnTo>
                <a:cubicBezTo>
                  <a:pt x="5458132" y="5732766"/>
                  <a:pt x="4596241" y="5783050"/>
                  <a:pt x="3613220" y="5898612"/>
                </a:cubicBezTo>
                <a:cubicBezTo>
                  <a:pt x="2138689" y="6071954"/>
                  <a:pt x="1002769" y="6477138"/>
                  <a:pt x="300389" y="6856815"/>
                </a:cubicBezTo>
                <a:lnTo>
                  <a:pt x="264082" y="6877050"/>
                </a:lnTo>
                <a:lnTo>
                  <a:pt x="0" y="6877050"/>
                </a:lnTo>
                <a:close/>
              </a:path>
            </a:pathLst>
          </a:custGeom>
        </p:spPr>
        <p:txBody>
          <a:bodyPr wrap="square">
            <a:noAutofit/>
          </a:bodyPr>
          <a:lstStyle/>
          <a:p>
            <a:endParaRPr lang="en-CA" dirty="0"/>
          </a:p>
        </p:txBody>
      </p:sp>
    </p:spTree>
    <p:extLst>
      <p:ext uri="{BB962C8B-B14F-4D97-AF65-F5344CB8AC3E}">
        <p14:creationId xmlns:p14="http://schemas.microsoft.com/office/powerpoint/2010/main" val="257606647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
        <p:nvSpPr>
          <p:cNvPr id="4" name="Picture Placeholder 6"/>
          <p:cNvSpPr>
            <a:spLocks noGrp="1"/>
          </p:cNvSpPr>
          <p:nvPr>
            <p:ph type="pic" sz="quarter" idx="16"/>
          </p:nvPr>
        </p:nvSpPr>
        <p:spPr>
          <a:xfrm>
            <a:off x="1105669" y="1590261"/>
            <a:ext cx="9980663" cy="3180522"/>
          </a:xfrm>
          <a:custGeom>
            <a:avLst/>
            <a:gdLst>
              <a:gd name="connsiteX0" fmla="*/ 0 w 4484076"/>
              <a:gd name="connsiteY0" fmla="*/ 178373 h 1967064"/>
              <a:gd name="connsiteX1" fmla="*/ 178373 w 4484076"/>
              <a:gd name="connsiteY1" fmla="*/ 0 h 1967064"/>
              <a:gd name="connsiteX2" fmla="*/ 4305703 w 4484076"/>
              <a:gd name="connsiteY2" fmla="*/ 0 h 1967064"/>
              <a:gd name="connsiteX3" fmla="*/ 4484076 w 4484076"/>
              <a:gd name="connsiteY3" fmla="*/ 178373 h 1967064"/>
              <a:gd name="connsiteX4" fmla="*/ 4484076 w 4484076"/>
              <a:gd name="connsiteY4" fmla="*/ 1788691 h 1967064"/>
              <a:gd name="connsiteX5" fmla="*/ 4305703 w 4484076"/>
              <a:gd name="connsiteY5" fmla="*/ 1967064 h 1967064"/>
              <a:gd name="connsiteX6" fmla="*/ 178373 w 4484076"/>
              <a:gd name="connsiteY6" fmla="*/ 1967064 h 1967064"/>
              <a:gd name="connsiteX7" fmla="*/ 0 w 4484076"/>
              <a:gd name="connsiteY7" fmla="*/ 1788691 h 1967064"/>
              <a:gd name="connsiteX8" fmla="*/ 0 w 4484076"/>
              <a:gd name="connsiteY8" fmla="*/ 178373 h 1967064"/>
              <a:gd name="connsiteX0" fmla="*/ 0 w 4484076"/>
              <a:gd name="connsiteY0" fmla="*/ 190096 h 1978787"/>
              <a:gd name="connsiteX1" fmla="*/ 178373 w 4484076"/>
              <a:gd name="connsiteY1" fmla="*/ 11723 h 1978787"/>
              <a:gd name="connsiteX2" fmla="*/ 4305703 w 4484076"/>
              <a:gd name="connsiteY2" fmla="*/ 11723 h 1978787"/>
              <a:gd name="connsiteX3" fmla="*/ 4484076 w 4484076"/>
              <a:gd name="connsiteY3" fmla="*/ 190096 h 1978787"/>
              <a:gd name="connsiteX4" fmla="*/ 4484076 w 4484076"/>
              <a:gd name="connsiteY4" fmla="*/ 1800414 h 1978787"/>
              <a:gd name="connsiteX5" fmla="*/ 4305703 w 4484076"/>
              <a:gd name="connsiteY5" fmla="*/ 1978787 h 1978787"/>
              <a:gd name="connsiteX6" fmla="*/ 178373 w 4484076"/>
              <a:gd name="connsiteY6" fmla="*/ 1978787 h 1978787"/>
              <a:gd name="connsiteX7" fmla="*/ 0 w 4484076"/>
              <a:gd name="connsiteY7" fmla="*/ 1800414 h 1978787"/>
              <a:gd name="connsiteX8" fmla="*/ 0 w 4484076"/>
              <a:gd name="connsiteY8" fmla="*/ 190096 h 1978787"/>
              <a:gd name="connsiteX0" fmla="*/ 0 w 4484076"/>
              <a:gd name="connsiteY0" fmla="*/ 216356 h 2005047"/>
              <a:gd name="connsiteX1" fmla="*/ 178373 w 4484076"/>
              <a:gd name="connsiteY1" fmla="*/ 37983 h 2005047"/>
              <a:gd name="connsiteX2" fmla="*/ 4305703 w 4484076"/>
              <a:gd name="connsiteY2" fmla="*/ 37983 h 2005047"/>
              <a:gd name="connsiteX3" fmla="*/ 4484076 w 4484076"/>
              <a:gd name="connsiteY3" fmla="*/ 216356 h 2005047"/>
              <a:gd name="connsiteX4" fmla="*/ 4484076 w 4484076"/>
              <a:gd name="connsiteY4" fmla="*/ 1826674 h 2005047"/>
              <a:gd name="connsiteX5" fmla="*/ 4305703 w 4484076"/>
              <a:gd name="connsiteY5" fmla="*/ 2005047 h 2005047"/>
              <a:gd name="connsiteX6" fmla="*/ 178373 w 4484076"/>
              <a:gd name="connsiteY6" fmla="*/ 2005047 h 2005047"/>
              <a:gd name="connsiteX7" fmla="*/ 0 w 4484076"/>
              <a:gd name="connsiteY7" fmla="*/ 1826674 h 2005047"/>
              <a:gd name="connsiteX8" fmla="*/ 0 w 4484076"/>
              <a:gd name="connsiteY8" fmla="*/ 216356 h 2005047"/>
              <a:gd name="connsiteX0" fmla="*/ 0 w 4484076"/>
              <a:gd name="connsiteY0" fmla="*/ 201570 h 1990261"/>
              <a:gd name="connsiteX1" fmla="*/ 178373 w 4484076"/>
              <a:gd name="connsiteY1" fmla="*/ 23197 h 1990261"/>
              <a:gd name="connsiteX2" fmla="*/ 4305703 w 4484076"/>
              <a:gd name="connsiteY2" fmla="*/ 23197 h 1990261"/>
              <a:gd name="connsiteX3" fmla="*/ 4484076 w 4484076"/>
              <a:gd name="connsiteY3" fmla="*/ 201570 h 1990261"/>
              <a:gd name="connsiteX4" fmla="*/ 4484076 w 4484076"/>
              <a:gd name="connsiteY4" fmla="*/ 1811888 h 1990261"/>
              <a:gd name="connsiteX5" fmla="*/ 4305703 w 4484076"/>
              <a:gd name="connsiteY5" fmla="*/ 1990261 h 1990261"/>
              <a:gd name="connsiteX6" fmla="*/ 178373 w 4484076"/>
              <a:gd name="connsiteY6" fmla="*/ 1990261 h 1990261"/>
              <a:gd name="connsiteX7" fmla="*/ 0 w 4484076"/>
              <a:gd name="connsiteY7" fmla="*/ 1811888 h 1990261"/>
              <a:gd name="connsiteX8" fmla="*/ 0 w 4484076"/>
              <a:gd name="connsiteY8" fmla="*/ 201570 h 1990261"/>
              <a:gd name="connsiteX0" fmla="*/ 0 w 4515337"/>
              <a:gd name="connsiteY0" fmla="*/ 201570 h 1990261"/>
              <a:gd name="connsiteX1" fmla="*/ 178373 w 4515337"/>
              <a:gd name="connsiteY1" fmla="*/ 23197 h 1990261"/>
              <a:gd name="connsiteX2" fmla="*/ 4305703 w 4515337"/>
              <a:gd name="connsiteY2" fmla="*/ 23197 h 1990261"/>
              <a:gd name="connsiteX3" fmla="*/ 4484076 w 4515337"/>
              <a:gd name="connsiteY3" fmla="*/ 201570 h 1990261"/>
              <a:gd name="connsiteX4" fmla="*/ 4484076 w 4515337"/>
              <a:gd name="connsiteY4" fmla="*/ 1811888 h 1990261"/>
              <a:gd name="connsiteX5" fmla="*/ 4305703 w 4515337"/>
              <a:gd name="connsiteY5" fmla="*/ 1990261 h 1990261"/>
              <a:gd name="connsiteX6" fmla="*/ 178373 w 4515337"/>
              <a:gd name="connsiteY6" fmla="*/ 1990261 h 1990261"/>
              <a:gd name="connsiteX7" fmla="*/ 0 w 4515337"/>
              <a:gd name="connsiteY7" fmla="*/ 1811888 h 1990261"/>
              <a:gd name="connsiteX8" fmla="*/ 0 w 4515337"/>
              <a:gd name="connsiteY8" fmla="*/ 201570 h 1990261"/>
              <a:gd name="connsiteX0" fmla="*/ 0 w 4540174"/>
              <a:gd name="connsiteY0" fmla="*/ 201570 h 1990261"/>
              <a:gd name="connsiteX1" fmla="*/ 178373 w 4540174"/>
              <a:gd name="connsiteY1" fmla="*/ 23197 h 1990261"/>
              <a:gd name="connsiteX2" fmla="*/ 4305703 w 4540174"/>
              <a:gd name="connsiteY2" fmla="*/ 23197 h 1990261"/>
              <a:gd name="connsiteX3" fmla="*/ 4484076 w 4540174"/>
              <a:gd name="connsiteY3" fmla="*/ 201570 h 1990261"/>
              <a:gd name="connsiteX4" fmla="*/ 4484076 w 4540174"/>
              <a:gd name="connsiteY4" fmla="*/ 1811888 h 1990261"/>
              <a:gd name="connsiteX5" fmla="*/ 4305703 w 4540174"/>
              <a:gd name="connsiteY5" fmla="*/ 1990261 h 1990261"/>
              <a:gd name="connsiteX6" fmla="*/ 178373 w 4540174"/>
              <a:gd name="connsiteY6" fmla="*/ 1990261 h 1990261"/>
              <a:gd name="connsiteX7" fmla="*/ 0 w 4540174"/>
              <a:gd name="connsiteY7" fmla="*/ 1811888 h 1990261"/>
              <a:gd name="connsiteX8" fmla="*/ 0 w 4540174"/>
              <a:gd name="connsiteY8" fmla="*/ 201570 h 1990261"/>
              <a:gd name="connsiteX0" fmla="*/ 0 w 4540174"/>
              <a:gd name="connsiteY0" fmla="*/ 201570 h 2017614"/>
              <a:gd name="connsiteX1" fmla="*/ 178373 w 4540174"/>
              <a:gd name="connsiteY1" fmla="*/ 23197 h 2017614"/>
              <a:gd name="connsiteX2" fmla="*/ 4305703 w 4540174"/>
              <a:gd name="connsiteY2" fmla="*/ 23197 h 2017614"/>
              <a:gd name="connsiteX3" fmla="*/ 4484076 w 4540174"/>
              <a:gd name="connsiteY3" fmla="*/ 201570 h 2017614"/>
              <a:gd name="connsiteX4" fmla="*/ 4484076 w 4540174"/>
              <a:gd name="connsiteY4" fmla="*/ 1811888 h 2017614"/>
              <a:gd name="connsiteX5" fmla="*/ 4305703 w 4540174"/>
              <a:gd name="connsiteY5" fmla="*/ 1990261 h 2017614"/>
              <a:gd name="connsiteX6" fmla="*/ 178373 w 4540174"/>
              <a:gd name="connsiteY6" fmla="*/ 1990261 h 2017614"/>
              <a:gd name="connsiteX7" fmla="*/ 0 w 4540174"/>
              <a:gd name="connsiteY7" fmla="*/ 1811888 h 2017614"/>
              <a:gd name="connsiteX8" fmla="*/ 0 w 4540174"/>
              <a:gd name="connsiteY8" fmla="*/ 201570 h 2017614"/>
              <a:gd name="connsiteX0" fmla="*/ 0 w 4540174"/>
              <a:gd name="connsiteY0" fmla="*/ 201570 h 2046742"/>
              <a:gd name="connsiteX1" fmla="*/ 178373 w 4540174"/>
              <a:gd name="connsiteY1" fmla="*/ 23197 h 2046742"/>
              <a:gd name="connsiteX2" fmla="*/ 4305703 w 4540174"/>
              <a:gd name="connsiteY2" fmla="*/ 23197 h 2046742"/>
              <a:gd name="connsiteX3" fmla="*/ 4484076 w 4540174"/>
              <a:gd name="connsiteY3" fmla="*/ 201570 h 2046742"/>
              <a:gd name="connsiteX4" fmla="*/ 4484076 w 4540174"/>
              <a:gd name="connsiteY4" fmla="*/ 1811888 h 2046742"/>
              <a:gd name="connsiteX5" fmla="*/ 4305703 w 4540174"/>
              <a:gd name="connsiteY5" fmla="*/ 1990261 h 2046742"/>
              <a:gd name="connsiteX6" fmla="*/ 178373 w 4540174"/>
              <a:gd name="connsiteY6" fmla="*/ 1990261 h 2046742"/>
              <a:gd name="connsiteX7" fmla="*/ 0 w 4540174"/>
              <a:gd name="connsiteY7" fmla="*/ 1811888 h 2046742"/>
              <a:gd name="connsiteX8" fmla="*/ 0 w 4540174"/>
              <a:gd name="connsiteY8" fmla="*/ 201570 h 2046742"/>
              <a:gd name="connsiteX0" fmla="*/ 31261 w 4571435"/>
              <a:gd name="connsiteY0" fmla="*/ 201570 h 2046742"/>
              <a:gd name="connsiteX1" fmla="*/ 209634 w 4571435"/>
              <a:gd name="connsiteY1" fmla="*/ 23197 h 2046742"/>
              <a:gd name="connsiteX2" fmla="*/ 4336964 w 4571435"/>
              <a:gd name="connsiteY2" fmla="*/ 23197 h 2046742"/>
              <a:gd name="connsiteX3" fmla="*/ 4515337 w 4571435"/>
              <a:gd name="connsiteY3" fmla="*/ 201570 h 2046742"/>
              <a:gd name="connsiteX4" fmla="*/ 4515337 w 4571435"/>
              <a:gd name="connsiteY4" fmla="*/ 1811888 h 2046742"/>
              <a:gd name="connsiteX5" fmla="*/ 4336964 w 4571435"/>
              <a:gd name="connsiteY5" fmla="*/ 1990261 h 2046742"/>
              <a:gd name="connsiteX6" fmla="*/ 209634 w 4571435"/>
              <a:gd name="connsiteY6" fmla="*/ 1990261 h 2046742"/>
              <a:gd name="connsiteX7" fmla="*/ 31261 w 4571435"/>
              <a:gd name="connsiteY7" fmla="*/ 1811888 h 2046742"/>
              <a:gd name="connsiteX8" fmla="*/ 31261 w 4571435"/>
              <a:gd name="connsiteY8" fmla="*/ 201570 h 2046742"/>
              <a:gd name="connsiteX0" fmla="*/ 46393 w 4586567"/>
              <a:gd name="connsiteY0" fmla="*/ 201570 h 2046742"/>
              <a:gd name="connsiteX1" fmla="*/ 224766 w 4586567"/>
              <a:gd name="connsiteY1" fmla="*/ 23197 h 2046742"/>
              <a:gd name="connsiteX2" fmla="*/ 4352096 w 4586567"/>
              <a:gd name="connsiteY2" fmla="*/ 23197 h 2046742"/>
              <a:gd name="connsiteX3" fmla="*/ 4530469 w 4586567"/>
              <a:gd name="connsiteY3" fmla="*/ 201570 h 2046742"/>
              <a:gd name="connsiteX4" fmla="*/ 4530469 w 4586567"/>
              <a:gd name="connsiteY4" fmla="*/ 1811888 h 2046742"/>
              <a:gd name="connsiteX5" fmla="*/ 4352096 w 4586567"/>
              <a:gd name="connsiteY5" fmla="*/ 1990261 h 2046742"/>
              <a:gd name="connsiteX6" fmla="*/ 224766 w 4586567"/>
              <a:gd name="connsiteY6" fmla="*/ 1990261 h 2046742"/>
              <a:gd name="connsiteX7" fmla="*/ 46393 w 4586567"/>
              <a:gd name="connsiteY7" fmla="*/ 1811888 h 2046742"/>
              <a:gd name="connsiteX8" fmla="*/ 46393 w 4586567"/>
              <a:gd name="connsiteY8" fmla="*/ 201570 h 204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567" h="2046742">
                <a:moveTo>
                  <a:pt x="46393" y="201570"/>
                </a:moveTo>
                <a:cubicBezTo>
                  <a:pt x="46393" y="103057"/>
                  <a:pt x="126253" y="23197"/>
                  <a:pt x="224766" y="23197"/>
                </a:cubicBezTo>
                <a:cubicBezTo>
                  <a:pt x="1670881" y="-3180"/>
                  <a:pt x="2765304" y="-11973"/>
                  <a:pt x="4352096" y="23197"/>
                </a:cubicBezTo>
                <a:cubicBezTo>
                  <a:pt x="4450609" y="23197"/>
                  <a:pt x="4530469" y="103057"/>
                  <a:pt x="4530469" y="201570"/>
                </a:cubicBezTo>
                <a:cubicBezTo>
                  <a:pt x="4600807" y="870227"/>
                  <a:pt x="4609599" y="1319077"/>
                  <a:pt x="4530469" y="1811888"/>
                </a:cubicBezTo>
                <a:cubicBezTo>
                  <a:pt x="4530469" y="1910401"/>
                  <a:pt x="4450609" y="1990261"/>
                  <a:pt x="4352096" y="1990261"/>
                </a:cubicBezTo>
                <a:cubicBezTo>
                  <a:pt x="2949942" y="2051807"/>
                  <a:pt x="1706051" y="2078185"/>
                  <a:pt x="224766" y="1990261"/>
                </a:cubicBezTo>
                <a:cubicBezTo>
                  <a:pt x="126253" y="1990261"/>
                  <a:pt x="46393" y="1910401"/>
                  <a:pt x="46393" y="1811888"/>
                </a:cubicBezTo>
                <a:cubicBezTo>
                  <a:pt x="-23946" y="1257530"/>
                  <a:pt x="-6361" y="799889"/>
                  <a:pt x="46393" y="201570"/>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dirty="0"/>
            </a:lvl1pPr>
          </a:lstStyle>
          <a:p>
            <a:pPr lvl="0"/>
            <a:endParaRPr lang="en-CA" dirty="0"/>
          </a:p>
        </p:txBody>
      </p:sp>
    </p:spTree>
    <p:extLst>
      <p:ext uri="{BB962C8B-B14F-4D97-AF65-F5344CB8AC3E}">
        <p14:creationId xmlns:p14="http://schemas.microsoft.com/office/powerpoint/2010/main" val="427102292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48166371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7587278" y="1192213"/>
            <a:ext cx="4151841" cy="3743950"/>
          </a:xfrm>
          <a:custGeom>
            <a:avLst/>
            <a:gdLst>
              <a:gd name="connsiteX0" fmla="*/ 0 w 3175591"/>
              <a:gd name="connsiteY0" fmla="*/ 1859256 h 3718511"/>
              <a:gd name="connsiteX1" fmla="*/ 1587796 w 3175591"/>
              <a:gd name="connsiteY1" fmla="*/ 0 h 3718511"/>
              <a:gd name="connsiteX2" fmla="*/ 3175592 w 3175591"/>
              <a:gd name="connsiteY2" fmla="*/ 1859256 h 3718511"/>
              <a:gd name="connsiteX3" fmla="*/ 1587796 w 3175591"/>
              <a:gd name="connsiteY3" fmla="*/ 3718512 h 3718511"/>
              <a:gd name="connsiteX4" fmla="*/ 0 w 3175591"/>
              <a:gd name="connsiteY4" fmla="*/ 1859256 h 3718511"/>
              <a:gd name="connsiteX0" fmla="*/ 364 w 3175956"/>
              <a:gd name="connsiteY0" fmla="*/ 1859256 h 3718512"/>
              <a:gd name="connsiteX1" fmla="*/ 1702460 w 3175956"/>
              <a:gd name="connsiteY1" fmla="*/ 0 h 3718512"/>
              <a:gd name="connsiteX2" fmla="*/ 3175956 w 3175956"/>
              <a:gd name="connsiteY2" fmla="*/ 1859256 h 3718512"/>
              <a:gd name="connsiteX3" fmla="*/ 1588160 w 3175956"/>
              <a:gd name="connsiteY3" fmla="*/ 3718512 h 3718512"/>
              <a:gd name="connsiteX4" fmla="*/ 364 w 3175956"/>
              <a:gd name="connsiteY4" fmla="*/ 1859256 h 3718512"/>
              <a:gd name="connsiteX0" fmla="*/ 4940 w 3180532"/>
              <a:gd name="connsiteY0" fmla="*/ 1859256 h 3736097"/>
              <a:gd name="connsiteX1" fmla="*/ 1707036 w 3180532"/>
              <a:gd name="connsiteY1" fmla="*/ 0 h 3736097"/>
              <a:gd name="connsiteX2" fmla="*/ 3180532 w 3180532"/>
              <a:gd name="connsiteY2" fmla="*/ 1859256 h 3736097"/>
              <a:gd name="connsiteX3" fmla="*/ 1337759 w 3180532"/>
              <a:gd name="connsiteY3" fmla="*/ 3736097 h 3736097"/>
              <a:gd name="connsiteX4" fmla="*/ 4940 w 3180532"/>
              <a:gd name="connsiteY4" fmla="*/ 1859256 h 3736097"/>
              <a:gd name="connsiteX0" fmla="*/ 3327 w 3108580"/>
              <a:gd name="connsiteY0" fmla="*/ 1789004 h 3736301"/>
              <a:gd name="connsiteX1" fmla="*/ 1635084 w 3108580"/>
              <a:gd name="connsiteY1" fmla="*/ 86 h 3736301"/>
              <a:gd name="connsiteX2" fmla="*/ 3108580 w 3108580"/>
              <a:gd name="connsiteY2" fmla="*/ 1859342 h 3736301"/>
              <a:gd name="connsiteX3" fmla="*/ 1265807 w 3108580"/>
              <a:gd name="connsiteY3" fmla="*/ 3736183 h 3736301"/>
              <a:gd name="connsiteX4" fmla="*/ 3327 w 3108580"/>
              <a:gd name="connsiteY4" fmla="*/ 1789004 h 3736301"/>
              <a:gd name="connsiteX0" fmla="*/ 6438 w 3111691"/>
              <a:gd name="connsiteY0" fmla="*/ 1789084 h 3736381"/>
              <a:gd name="connsiteX1" fmla="*/ 1638195 w 3111691"/>
              <a:gd name="connsiteY1" fmla="*/ 166 h 3736381"/>
              <a:gd name="connsiteX2" fmla="*/ 3111691 w 3111691"/>
              <a:gd name="connsiteY2" fmla="*/ 1859422 h 3736381"/>
              <a:gd name="connsiteX3" fmla="*/ 1268918 w 3111691"/>
              <a:gd name="connsiteY3" fmla="*/ 3736263 h 3736381"/>
              <a:gd name="connsiteX4" fmla="*/ 6438 w 3111691"/>
              <a:gd name="connsiteY4" fmla="*/ 1789084 h 3736381"/>
              <a:gd name="connsiteX0" fmla="*/ 6438 w 3111691"/>
              <a:gd name="connsiteY0" fmla="*/ 1789084 h 3736381"/>
              <a:gd name="connsiteX1" fmla="*/ 1638195 w 3111691"/>
              <a:gd name="connsiteY1" fmla="*/ 166 h 3736381"/>
              <a:gd name="connsiteX2" fmla="*/ 3111691 w 3111691"/>
              <a:gd name="connsiteY2" fmla="*/ 1859422 h 3736381"/>
              <a:gd name="connsiteX3" fmla="*/ 1268918 w 3111691"/>
              <a:gd name="connsiteY3" fmla="*/ 3736263 h 3736381"/>
              <a:gd name="connsiteX4" fmla="*/ 6438 w 3111691"/>
              <a:gd name="connsiteY4" fmla="*/ 1789084 h 3736381"/>
              <a:gd name="connsiteX0" fmla="*/ 6438 w 3111691"/>
              <a:gd name="connsiteY0" fmla="*/ 1789084 h 3736463"/>
              <a:gd name="connsiteX1" fmla="*/ 1638195 w 3111691"/>
              <a:gd name="connsiteY1" fmla="*/ 166 h 3736463"/>
              <a:gd name="connsiteX2" fmla="*/ 3111691 w 3111691"/>
              <a:gd name="connsiteY2" fmla="*/ 1859422 h 3736463"/>
              <a:gd name="connsiteX3" fmla="*/ 1268918 w 3111691"/>
              <a:gd name="connsiteY3" fmla="*/ 3736263 h 3736463"/>
              <a:gd name="connsiteX4" fmla="*/ 6438 w 3111691"/>
              <a:gd name="connsiteY4" fmla="*/ 1789084 h 3736463"/>
              <a:gd name="connsiteX0" fmla="*/ 8628 w 3113881"/>
              <a:gd name="connsiteY0" fmla="*/ 1789084 h 3743950"/>
              <a:gd name="connsiteX1" fmla="*/ 1640385 w 3113881"/>
              <a:gd name="connsiteY1" fmla="*/ 166 h 3743950"/>
              <a:gd name="connsiteX2" fmla="*/ 3113881 w 3113881"/>
              <a:gd name="connsiteY2" fmla="*/ 1859422 h 3743950"/>
              <a:gd name="connsiteX3" fmla="*/ 1271108 w 3113881"/>
              <a:gd name="connsiteY3" fmla="*/ 3736263 h 3743950"/>
              <a:gd name="connsiteX4" fmla="*/ 8628 w 3113881"/>
              <a:gd name="connsiteY4" fmla="*/ 1789084 h 374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881" h="3743950">
                <a:moveTo>
                  <a:pt x="8628" y="1789084"/>
                </a:moveTo>
                <a:cubicBezTo>
                  <a:pt x="96551" y="594901"/>
                  <a:pt x="1122843" y="-11557"/>
                  <a:pt x="1640385" y="166"/>
                </a:cubicBezTo>
                <a:cubicBezTo>
                  <a:pt x="2157927" y="11889"/>
                  <a:pt x="3052335" y="428137"/>
                  <a:pt x="3113881" y="1859422"/>
                </a:cubicBezTo>
                <a:cubicBezTo>
                  <a:pt x="3105088" y="3246745"/>
                  <a:pt x="2026042" y="3818324"/>
                  <a:pt x="1271108" y="3736263"/>
                </a:cubicBezTo>
                <a:cubicBezTo>
                  <a:pt x="516174" y="3654202"/>
                  <a:pt x="-79295" y="2983267"/>
                  <a:pt x="8628" y="1789084"/>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a:lvl1pPr>
          </a:lstStyle>
          <a:p>
            <a:pPr lvl="0"/>
            <a:endParaRPr lang="en-CA" dirty="0"/>
          </a:p>
        </p:txBody>
      </p:sp>
      <p:sp>
        <p:nvSpPr>
          <p:cNvPr id="5" name="Text Placeholder 4"/>
          <p:cNvSpPr>
            <a:spLocks noGrp="1"/>
          </p:cNvSpPr>
          <p:nvPr>
            <p:ph type="body" sz="quarter" idx="14"/>
          </p:nvPr>
        </p:nvSpPr>
        <p:spPr>
          <a:xfrm>
            <a:off x="480484" y="1192214"/>
            <a:ext cx="6847416" cy="437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7898018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2E9E96CE-C5E5-4A40-B647-9E6D299E4FF0}" type="datetime1">
              <a:rPr lang="en-US" smtClean="0"/>
              <a:pPr/>
              <a:t>9/19/2017</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CA" dirty="0"/>
              <a:t>Invictus Games Venue RECCE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3FD1F5-9231-4AE3-AA46-7DAB58CDE328}" type="slidenum">
              <a:rPr lang="en-CA" smtClean="0"/>
              <a:pPr/>
              <a:t>‹#›</a:t>
            </a:fld>
            <a:endParaRPr lang="en-CA" dirty="0"/>
          </a:p>
        </p:txBody>
      </p:sp>
      <p:sp>
        <p:nvSpPr>
          <p:cNvPr id="7" name="Rectangle 6"/>
          <p:cNvSpPr/>
          <p:nvPr userDrawn="1"/>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1" y="4547277"/>
            <a:ext cx="12199479" cy="2310723"/>
            <a:chOff x="0" y="4534756"/>
            <a:chExt cx="12212878" cy="2310723"/>
          </a:xfrm>
        </p:grpSpPr>
        <p:pic>
          <p:nvPicPr>
            <p:cNvPr id="9" name="Picture 8"/>
            <p:cNvPicPr>
              <a:picLocks noChangeAspect="1"/>
            </p:cNvPicPr>
            <p:nvPr/>
          </p:nvPicPr>
          <p:blipFill rotWithShape="1">
            <a:blip r:embed="rId2"/>
            <a:srcRect l="17854" t="14173" r="35791"/>
            <a:stretch/>
          </p:blipFill>
          <p:spPr>
            <a:xfrm>
              <a:off x="4647156" y="4547287"/>
              <a:ext cx="7565722" cy="2298192"/>
            </a:xfrm>
            <a:prstGeom prst="rect">
              <a:avLst/>
            </a:prstGeom>
          </p:spPr>
        </p:pic>
        <p:pic>
          <p:nvPicPr>
            <p:cNvPr id="10" name="Picture 9"/>
            <p:cNvPicPr>
              <a:picLocks noChangeAspect="1"/>
            </p:cNvPicPr>
            <p:nvPr/>
          </p:nvPicPr>
          <p:blipFill rotWithShape="1">
            <a:blip r:embed="rId2"/>
            <a:srcRect l="29470" t="14173" r="27552"/>
            <a:stretch/>
          </p:blipFill>
          <p:spPr>
            <a:xfrm>
              <a:off x="0" y="4534756"/>
              <a:ext cx="7014575" cy="2298192"/>
            </a:xfrm>
            <a:prstGeom prst="rect">
              <a:avLst/>
            </a:prstGeom>
          </p:spPr>
        </p:pic>
      </p:grpSp>
      <p:sp>
        <p:nvSpPr>
          <p:cNvPr id="12" name="Text Placeholder 11"/>
          <p:cNvSpPr>
            <a:spLocks noGrp="1"/>
          </p:cNvSpPr>
          <p:nvPr>
            <p:ph type="body" sz="quarter" idx="13" hasCustomPrompt="1"/>
          </p:nvPr>
        </p:nvSpPr>
        <p:spPr>
          <a:xfrm>
            <a:off x="1603602" y="1566863"/>
            <a:ext cx="8984796" cy="1060450"/>
          </a:xfrm>
          <a:prstGeom prst="rect">
            <a:avLst/>
          </a:prstGeom>
        </p:spPr>
        <p:txBody>
          <a:bodyPr anchor="ctr"/>
          <a:lstStyle>
            <a:lvl1pPr marL="0" indent="0" algn="ctr">
              <a:lnSpc>
                <a:spcPct val="100000"/>
              </a:lnSpc>
              <a:spcBef>
                <a:spcPts val="0"/>
              </a:spcBef>
              <a:buNone/>
              <a:defRPr sz="2800" b="1">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5" name="Text Placeholder 14"/>
          <p:cNvSpPr>
            <a:spLocks noGrp="1"/>
          </p:cNvSpPr>
          <p:nvPr>
            <p:ph type="body" sz="quarter" idx="14" hasCustomPrompt="1"/>
          </p:nvPr>
        </p:nvSpPr>
        <p:spPr>
          <a:xfrm>
            <a:off x="2046288" y="3033713"/>
            <a:ext cx="8099425" cy="696912"/>
          </a:xfrm>
          <a:prstGeom prst="rect">
            <a:avLst/>
          </a:prstGeom>
        </p:spPr>
        <p:txBody>
          <a:bodyPr anchor="ctr"/>
          <a:lstStyle>
            <a:lvl1pPr marL="0" indent="0" algn="ctr">
              <a:buNone/>
              <a:defRPr sz="2800" b="0">
                <a:solidFill>
                  <a:srgbClr val="FFD70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1416967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Circle">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80648" y="1192213"/>
            <a:ext cx="4151841" cy="3743950"/>
          </a:xfrm>
          <a:custGeom>
            <a:avLst/>
            <a:gdLst>
              <a:gd name="connsiteX0" fmla="*/ 0 w 3175591"/>
              <a:gd name="connsiteY0" fmla="*/ 1859256 h 3718511"/>
              <a:gd name="connsiteX1" fmla="*/ 1587796 w 3175591"/>
              <a:gd name="connsiteY1" fmla="*/ 0 h 3718511"/>
              <a:gd name="connsiteX2" fmla="*/ 3175592 w 3175591"/>
              <a:gd name="connsiteY2" fmla="*/ 1859256 h 3718511"/>
              <a:gd name="connsiteX3" fmla="*/ 1587796 w 3175591"/>
              <a:gd name="connsiteY3" fmla="*/ 3718512 h 3718511"/>
              <a:gd name="connsiteX4" fmla="*/ 0 w 3175591"/>
              <a:gd name="connsiteY4" fmla="*/ 1859256 h 3718511"/>
              <a:gd name="connsiteX0" fmla="*/ 364 w 3175956"/>
              <a:gd name="connsiteY0" fmla="*/ 1859256 h 3718512"/>
              <a:gd name="connsiteX1" fmla="*/ 1702460 w 3175956"/>
              <a:gd name="connsiteY1" fmla="*/ 0 h 3718512"/>
              <a:gd name="connsiteX2" fmla="*/ 3175956 w 3175956"/>
              <a:gd name="connsiteY2" fmla="*/ 1859256 h 3718512"/>
              <a:gd name="connsiteX3" fmla="*/ 1588160 w 3175956"/>
              <a:gd name="connsiteY3" fmla="*/ 3718512 h 3718512"/>
              <a:gd name="connsiteX4" fmla="*/ 364 w 3175956"/>
              <a:gd name="connsiteY4" fmla="*/ 1859256 h 3718512"/>
              <a:gd name="connsiteX0" fmla="*/ 4940 w 3180532"/>
              <a:gd name="connsiteY0" fmla="*/ 1859256 h 3736097"/>
              <a:gd name="connsiteX1" fmla="*/ 1707036 w 3180532"/>
              <a:gd name="connsiteY1" fmla="*/ 0 h 3736097"/>
              <a:gd name="connsiteX2" fmla="*/ 3180532 w 3180532"/>
              <a:gd name="connsiteY2" fmla="*/ 1859256 h 3736097"/>
              <a:gd name="connsiteX3" fmla="*/ 1337759 w 3180532"/>
              <a:gd name="connsiteY3" fmla="*/ 3736097 h 3736097"/>
              <a:gd name="connsiteX4" fmla="*/ 4940 w 3180532"/>
              <a:gd name="connsiteY4" fmla="*/ 1859256 h 3736097"/>
              <a:gd name="connsiteX0" fmla="*/ 3327 w 3108580"/>
              <a:gd name="connsiteY0" fmla="*/ 1789004 h 3736301"/>
              <a:gd name="connsiteX1" fmla="*/ 1635084 w 3108580"/>
              <a:gd name="connsiteY1" fmla="*/ 86 h 3736301"/>
              <a:gd name="connsiteX2" fmla="*/ 3108580 w 3108580"/>
              <a:gd name="connsiteY2" fmla="*/ 1859342 h 3736301"/>
              <a:gd name="connsiteX3" fmla="*/ 1265807 w 3108580"/>
              <a:gd name="connsiteY3" fmla="*/ 3736183 h 3736301"/>
              <a:gd name="connsiteX4" fmla="*/ 3327 w 3108580"/>
              <a:gd name="connsiteY4" fmla="*/ 1789004 h 3736301"/>
              <a:gd name="connsiteX0" fmla="*/ 6438 w 3111691"/>
              <a:gd name="connsiteY0" fmla="*/ 1789084 h 3736381"/>
              <a:gd name="connsiteX1" fmla="*/ 1638195 w 3111691"/>
              <a:gd name="connsiteY1" fmla="*/ 166 h 3736381"/>
              <a:gd name="connsiteX2" fmla="*/ 3111691 w 3111691"/>
              <a:gd name="connsiteY2" fmla="*/ 1859422 h 3736381"/>
              <a:gd name="connsiteX3" fmla="*/ 1268918 w 3111691"/>
              <a:gd name="connsiteY3" fmla="*/ 3736263 h 3736381"/>
              <a:gd name="connsiteX4" fmla="*/ 6438 w 3111691"/>
              <a:gd name="connsiteY4" fmla="*/ 1789084 h 3736381"/>
              <a:gd name="connsiteX0" fmla="*/ 6438 w 3111691"/>
              <a:gd name="connsiteY0" fmla="*/ 1789084 h 3736381"/>
              <a:gd name="connsiteX1" fmla="*/ 1638195 w 3111691"/>
              <a:gd name="connsiteY1" fmla="*/ 166 h 3736381"/>
              <a:gd name="connsiteX2" fmla="*/ 3111691 w 3111691"/>
              <a:gd name="connsiteY2" fmla="*/ 1859422 h 3736381"/>
              <a:gd name="connsiteX3" fmla="*/ 1268918 w 3111691"/>
              <a:gd name="connsiteY3" fmla="*/ 3736263 h 3736381"/>
              <a:gd name="connsiteX4" fmla="*/ 6438 w 3111691"/>
              <a:gd name="connsiteY4" fmla="*/ 1789084 h 3736381"/>
              <a:gd name="connsiteX0" fmla="*/ 6438 w 3111691"/>
              <a:gd name="connsiteY0" fmla="*/ 1789084 h 3736463"/>
              <a:gd name="connsiteX1" fmla="*/ 1638195 w 3111691"/>
              <a:gd name="connsiteY1" fmla="*/ 166 h 3736463"/>
              <a:gd name="connsiteX2" fmla="*/ 3111691 w 3111691"/>
              <a:gd name="connsiteY2" fmla="*/ 1859422 h 3736463"/>
              <a:gd name="connsiteX3" fmla="*/ 1268918 w 3111691"/>
              <a:gd name="connsiteY3" fmla="*/ 3736263 h 3736463"/>
              <a:gd name="connsiteX4" fmla="*/ 6438 w 3111691"/>
              <a:gd name="connsiteY4" fmla="*/ 1789084 h 3736463"/>
              <a:gd name="connsiteX0" fmla="*/ 8628 w 3113881"/>
              <a:gd name="connsiteY0" fmla="*/ 1789084 h 3743950"/>
              <a:gd name="connsiteX1" fmla="*/ 1640385 w 3113881"/>
              <a:gd name="connsiteY1" fmla="*/ 166 h 3743950"/>
              <a:gd name="connsiteX2" fmla="*/ 3113881 w 3113881"/>
              <a:gd name="connsiteY2" fmla="*/ 1859422 h 3743950"/>
              <a:gd name="connsiteX3" fmla="*/ 1271108 w 3113881"/>
              <a:gd name="connsiteY3" fmla="*/ 3736263 h 3743950"/>
              <a:gd name="connsiteX4" fmla="*/ 8628 w 3113881"/>
              <a:gd name="connsiteY4" fmla="*/ 1789084 h 374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881" h="3743950">
                <a:moveTo>
                  <a:pt x="8628" y="1789084"/>
                </a:moveTo>
                <a:cubicBezTo>
                  <a:pt x="96551" y="594901"/>
                  <a:pt x="1122843" y="-11557"/>
                  <a:pt x="1640385" y="166"/>
                </a:cubicBezTo>
                <a:cubicBezTo>
                  <a:pt x="2157927" y="11889"/>
                  <a:pt x="3052335" y="428137"/>
                  <a:pt x="3113881" y="1859422"/>
                </a:cubicBezTo>
                <a:cubicBezTo>
                  <a:pt x="3105088" y="3246745"/>
                  <a:pt x="2026042" y="3818324"/>
                  <a:pt x="1271108" y="3736263"/>
                </a:cubicBezTo>
                <a:cubicBezTo>
                  <a:pt x="516174" y="3654202"/>
                  <a:pt x="-79295" y="2983267"/>
                  <a:pt x="8628" y="1789084"/>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a:lvl1pPr>
          </a:lstStyle>
          <a:p>
            <a:pPr lvl="0"/>
            <a:endParaRPr lang="en-CA" dirty="0"/>
          </a:p>
        </p:txBody>
      </p:sp>
      <p:sp>
        <p:nvSpPr>
          <p:cNvPr id="5" name="Text Placeholder 4"/>
          <p:cNvSpPr>
            <a:spLocks noGrp="1"/>
          </p:cNvSpPr>
          <p:nvPr>
            <p:ph type="body" sz="quarter" idx="14"/>
          </p:nvPr>
        </p:nvSpPr>
        <p:spPr>
          <a:xfrm>
            <a:off x="4864915" y="1192214"/>
            <a:ext cx="6847416" cy="437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76584453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Right Rectangle">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7631722" y="1158571"/>
            <a:ext cx="4182703" cy="3843877"/>
          </a:xfrm>
          <a:custGeom>
            <a:avLst/>
            <a:gdLst>
              <a:gd name="connsiteX0" fmla="*/ 0 w 3113881"/>
              <a:gd name="connsiteY0" fmla="*/ 299182 h 3773540"/>
              <a:gd name="connsiteX1" fmla="*/ 299182 w 3113881"/>
              <a:gd name="connsiteY1" fmla="*/ 0 h 3773540"/>
              <a:gd name="connsiteX2" fmla="*/ 2814699 w 3113881"/>
              <a:gd name="connsiteY2" fmla="*/ 0 h 3773540"/>
              <a:gd name="connsiteX3" fmla="*/ 3113881 w 3113881"/>
              <a:gd name="connsiteY3" fmla="*/ 299182 h 3773540"/>
              <a:gd name="connsiteX4" fmla="*/ 3113881 w 3113881"/>
              <a:gd name="connsiteY4" fmla="*/ 3474358 h 3773540"/>
              <a:gd name="connsiteX5" fmla="*/ 2814699 w 3113881"/>
              <a:gd name="connsiteY5" fmla="*/ 3773540 h 3773540"/>
              <a:gd name="connsiteX6" fmla="*/ 299182 w 3113881"/>
              <a:gd name="connsiteY6" fmla="*/ 3773540 h 3773540"/>
              <a:gd name="connsiteX7" fmla="*/ 0 w 3113881"/>
              <a:gd name="connsiteY7" fmla="*/ 3474358 h 3773540"/>
              <a:gd name="connsiteX8" fmla="*/ 0 w 3113881"/>
              <a:gd name="connsiteY8" fmla="*/ 299182 h 3773540"/>
              <a:gd name="connsiteX0" fmla="*/ 23446 w 3137327"/>
              <a:gd name="connsiteY0" fmla="*/ 299182 h 3773540"/>
              <a:gd name="connsiteX1" fmla="*/ 322628 w 3137327"/>
              <a:gd name="connsiteY1" fmla="*/ 0 h 3773540"/>
              <a:gd name="connsiteX2" fmla="*/ 2838145 w 3137327"/>
              <a:gd name="connsiteY2" fmla="*/ 0 h 3773540"/>
              <a:gd name="connsiteX3" fmla="*/ 3137327 w 3137327"/>
              <a:gd name="connsiteY3" fmla="*/ 299182 h 3773540"/>
              <a:gd name="connsiteX4" fmla="*/ 3137327 w 3137327"/>
              <a:gd name="connsiteY4" fmla="*/ 3474358 h 3773540"/>
              <a:gd name="connsiteX5" fmla="*/ 2838145 w 3137327"/>
              <a:gd name="connsiteY5" fmla="*/ 3773540 h 3773540"/>
              <a:gd name="connsiteX6" fmla="*/ 322628 w 3137327"/>
              <a:gd name="connsiteY6" fmla="*/ 3773540 h 3773540"/>
              <a:gd name="connsiteX7" fmla="*/ 23446 w 3137327"/>
              <a:gd name="connsiteY7" fmla="*/ 3474358 h 3773540"/>
              <a:gd name="connsiteX8" fmla="*/ 23446 w 3137327"/>
              <a:gd name="connsiteY8" fmla="*/ 299182 h 3773540"/>
              <a:gd name="connsiteX0" fmla="*/ 39565 w 3153446"/>
              <a:gd name="connsiteY0" fmla="*/ 299182 h 3773540"/>
              <a:gd name="connsiteX1" fmla="*/ 338747 w 3153446"/>
              <a:gd name="connsiteY1" fmla="*/ 0 h 3773540"/>
              <a:gd name="connsiteX2" fmla="*/ 2854264 w 3153446"/>
              <a:gd name="connsiteY2" fmla="*/ 0 h 3773540"/>
              <a:gd name="connsiteX3" fmla="*/ 3153446 w 3153446"/>
              <a:gd name="connsiteY3" fmla="*/ 299182 h 3773540"/>
              <a:gd name="connsiteX4" fmla="*/ 3153446 w 3153446"/>
              <a:gd name="connsiteY4" fmla="*/ 3474358 h 3773540"/>
              <a:gd name="connsiteX5" fmla="*/ 2854264 w 3153446"/>
              <a:gd name="connsiteY5" fmla="*/ 3773540 h 3773540"/>
              <a:gd name="connsiteX6" fmla="*/ 338747 w 3153446"/>
              <a:gd name="connsiteY6" fmla="*/ 3773540 h 3773540"/>
              <a:gd name="connsiteX7" fmla="*/ 39565 w 3153446"/>
              <a:gd name="connsiteY7" fmla="*/ 3474358 h 3773540"/>
              <a:gd name="connsiteX8" fmla="*/ 39565 w 3153446"/>
              <a:gd name="connsiteY8" fmla="*/ 299182 h 3773540"/>
              <a:gd name="connsiteX0" fmla="*/ 39565 w 3153446"/>
              <a:gd name="connsiteY0" fmla="*/ 299182 h 3824340"/>
              <a:gd name="connsiteX1" fmla="*/ 338747 w 3153446"/>
              <a:gd name="connsiteY1" fmla="*/ 0 h 3824340"/>
              <a:gd name="connsiteX2" fmla="*/ 2854264 w 3153446"/>
              <a:gd name="connsiteY2" fmla="*/ 0 h 3824340"/>
              <a:gd name="connsiteX3" fmla="*/ 3153446 w 3153446"/>
              <a:gd name="connsiteY3" fmla="*/ 299182 h 3824340"/>
              <a:gd name="connsiteX4" fmla="*/ 3153446 w 3153446"/>
              <a:gd name="connsiteY4" fmla="*/ 3474358 h 3824340"/>
              <a:gd name="connsiteX5" fmla="*/ 2854264 w 3153446"/>
              <a:gd name="connsiteY5" fmla="*/ 3773540 h 3824340"/>
              <a:gd name="connsiteX6" fmla="*/ 338747 w 3153446"/>
              <a:gd name="connsiteY6" fmla="*/ 3773540 h 3824340"/>
              <a:gd name="connsiteX7" fmla="*/ 39565 w 3153446"/>
              <a:gd name="connsiteY7" fmla="*/ 3474358 h 3824340"/>
              <a:gd name="connsiteX8" fmla="*/ 39565 w 3153446"/>
              <a:gd name="connsiteY8" fmla="*/ 299182 h 3824340"/>
              <a:gd name="connsiteX0" fmla="*/ 39565 w 3153446"/>
              <a:gd name="connsiteY0" fmla="*/ 299182 h 3812616"/>
              <a:gd name="connsiteX1" fmla="*/ 338747 w 3153446"/>
              <a:gd name="connsiteY1" fmla="*/ 0 h 3812616"/>
              <a:gd name="connsiteX2" fmla="*/ 2854264 w 3153446"/>
              <a:gd name="connsiteY2" fmla="*/ 0 h 3812616"/>
              <a:gd name="connsiteX3" fmla="*/ 3153446 w 3153446"/>
              <a:gd name="connsiteY3" fmla="*/ 299182 h 3812616"/>
              <a:gd name="connsiteX4" fmla="*/ 3153446 w 3153446"/>
              <a:gd name="connsiteY4" fmla="*/ 3474358 h 3812616"/>
              <a:gd name="connsiteX5" fmla="*/ 2854264 w 3153446"/>
              <a:gd name="connsiteY5" fmla="*/ 3773540 h 3812616"/>
              <a:gd name="connsiteX6" fmla="*/ 338747 w 3153446"/>
              <a:gd name="connsiteY6" fmla="*/ 3773540 h 3812616"/>
              <a:gd name="connsiteX7" fmla="*/ 39565 w 3153446"/>
              <a:gd name="connsiteY7" fmla="*/ 3474358 h 3812616"/>
              <a:gd name="connsiteX8" fmla="*/ 39565 w 3153446"/>
              <a:gd name="connsiteY8" fmla="*/ 299182 h 3812616"/>
              <a:gd name="connsiteX0" fmla="*/ 39565 w 3192522"/>
              <a:gd name="connsiteY0" fmla="*/ 299182 h 3812616"/>
              <a:gd name="connsiteX1" fmla="*/ 338747 w 3192522"/>
              <a:gd name="connsiteY1" fmla="*/ 0 h 3812616"/>
              <a:gd name="connsiteX2" fmla="*/ 2854264 w 3192522"/>
              <a:gd name="connsiteY2" fmla="*/ 0 h 3812616"/>
              <a:gd name="connsiteX3" fmla="*/ 3153446 w 3192522"/>
              <a:gd name="connsiteY3" fmla="*/ 299182 h 3812616"/>
              <a:gd name="connsiteX4" fmla="*/ 3153446 w 3192522"/>
              <a:gd name="connsiteY4" fmla="*/ 3474358 h 3812616"/>
              <a:gd name="connsiteX5" fmla="*/ 2854264 w 3192522"/>
              <a:gd name="connsiteY5" fmla="*/ 3773540 h 3812616"/>
              <a:gd name="connsiteX6" fmla="*/ 338747 w 3192522"/>
              <a:gd name="connsiteY6" fmla="*/ 3773540 h 3812616"/>
              <a:gd name="connsiteX7" fmla="*/ 39565 w 3192522"/>
              <a:gd name="connsiteY7" fmla="*/ 3474358 h 3812616"/>
              <a:gd name="connsiteX8" fmla="*/ 39565 w 3192522"/>
              <a:gd name="connsiteY8" fmla="*/ 299182 h 3812616"/>
              <a:gd name="connsiteX0" fmla="*/ 39565 w 3209926"/>
              <a:gd name="connsiteY0" fmla="*/ 299182 h 3812616"/>
              <a:gd name="connsiteX1" fmla="*/ 338747 w 3209926"/>
              <a:gd name="connsiteY1" fmla="*/ 0 h 3812616"/>
              <a:gd name="connsiteX2" fmla="*/ 2854264 w 3209926"/>
              <a:gd name="connsiteY2" fmla="*/ 0 h 3812616"/>
              <a:gd name="connsiteX3" fmla="*/ 3153446 w 3209926"/>
              <a:gd name="connsiteY3" fmla="*/ 299182 h 3812616"/>
              <a:gd name="connsiteX4" fmla="*/ 3153446 w 3209926"/>
              <a:gd name="connsiteY4" fmla="*/ 3474358 h 3812616"/>
              <a:gd name="connsiteX5" fmla="*/ 2854264 w 3209926"/>
              <a:gd name="connsiteY5" fmla="*/ 3773540 h 3812616"/>
              <a:gd name="connsiteX6" fmla="*/ 338747 w 3209926"/>
              <a:gd name="connsiteY6" fmla="*/ 3773540 h 3812616"/>
              <a:gd name="connsiteX7" fmla="*/ 39565 w 3209926"/>
              <a:gd name="connsiteY7" fmla="*/ 3474358 h 3812616"/>
              <a:gd name="connsiteX8" fmla="*/ 39565 w 3209926"/>
              <a:gd name="connsiteY8" fmla="*/ 299182 h 3812616"/>
              <a:gd name="connsiteX0" fmla="*/ 39565 w 3209926"/>
              <a:gd name="connsiteY0" fmla="*/ 330443 h 3843877"/>
              <a:gd name="connsiteX1" fmla="*/ 338747 w 3209926"/>
              <a:gd name="connsiteY1" fmla="*/ 31261 h 3843877"/>
              <a:gd name="connsiteX2" fmla="*/ 2854264 w 3209926"/>
              <a:gd name="connsiteY2" fmla="*/ 31261 h 3843877"/>
              <a:gd name="connsiteX3" fmla="*/ 3153446 w 3209926"/>
              <a:gd name="connsiteY3" fmla="*/ 330443 h 3843877"/>
              <a:gd name="connsiteX4" fmla="*/ 3153446 w 3209926"/>
              <a:gd name="connsiteY4" fmla="*/ 3505619 h 3843877"/>
              <a:gd name="connsiteX5" fmla="*/ 2854264 w 3209926"/>
              <a:gd name="connsiteY5" fmla="*/ 3804801 h 3843877"/>
              <a:gd name="connsiteX6" fmla="*/ 338747 w 3209926"/>
              <a:gd name="connsiteY6" fmla="*/ 3804801 h 3843877"/>
              <a:gd name="connsiteX7" fmla="*/ 39565 w 3209926"/>
              <a:gd name="connsiteY7" fmla="*/ 3505619 h 3843877"/>
              <a:gd name="connsiteX8" fmla="*/ 39565 w 3209926"/>
              <a:gd name="connsiteY8" fmla="*/ 330443 h 384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926" h="3843877">
                <a:moveTo>
                  <a:pt x="39565" y="330443"/>
                </a:moveTo>
                <a:cubicBezTo>
                  <a:pt x="39565" y="165209"/>
                  <a:pt x="173513" y="31261"/>
                  <a:pt x="338747" y="31261"/>
                </a:cubicBezTo>
                <a:cubicBezTo>
                  <a:pt x="1177253" y="31261"/>
                  <a:pt x="1532181" y="-39078"/>
                  <a:pt x="2854264" y="31261"/>
                </a:cubicBezTo>
                <a:cubicBezTo>
                  <a:pt x="3019498" y="31261"/>
                  <a:pt x="3153446" y="165209"/>
                  <a:pt x="3153446" y="330443"/>
                </a:cubicBezTo>
                <a:cubicBezTo>
                  <a:pt x="3214992" y="1406420"/>
                  <a:pt x="3241369" y="2359304"/>
                  <a:pt x="3153446" y="3505619"/>
                </a:cubicBezTo>
                <a:cubicBezTo>
                  <a:pt x="3153446" y="3670853"/>
                  <a:pt x="3019498" y="3804801"/>
                  <a:pt x="2854264" y="3804801"/>
                </a:cubicBezTo>
                <a:cubicBezTo>
                  <a:pt x="2015758" y="3804801"/>
                  <a:pt x="1414646" y="3892724"/>
                  <a:pt x="338747" y="3804801"/>
                </a:cubicBezTo>
                <a:cubicBezTo>
                  <a:pt x="173513" y="3804801"/>
                  <a:pt x="39565" y="3670853"/>
                  <a:pt x="39565" y="3505619"/>
                </a:cubicBezTo>
                <a:cubicBezTo>
                  <a:pt x="-13189" y="2543943"/>
                  <a:pt x="-13189" y="1573474"/>
                  <a:pt x="39565" y="330443"/>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a:lvl1pPr>
          </a:lstStyle>
          <a:p>
            <a:pPr lvl="0"/>
            <a:endParaRPr lang="en-CA" dirty="0"/>
          </a:p>
        </p:txBody>
      </p:sp>
      <p:sp>
        <p:nvSpPr>
          <p:cNvPr id="5" name="Text Placeholder 4"/>
          <p:cNvSpPr>
            <a:spLocks noGrp="1"/>
          </p:cNvSpPr>
          <p:nvPr>
            <p:ph type="body" sz="quarter" idx="14"/>
          </p:nvPr>
        </p:nvSpPr>
        <p:spPr>
          <a:xfrm>
            <a:off x="480484" y="1192214"/>
            <a:ext cx="6847416" cy="437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96730479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Right Rectangle">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793929" y="3558655"/>
            <a:ext cx="6115423" cy="2046742"/>
          </a:xfrm>
          <a:custGeom>
            <a:avLst/>
            <a:gdLst>
              <a:gd name="connsiteX0" fmla="*/ 0 w 4484076"/>
              <a:gd name="connsiteY0" fmla="*/ 178373 h 1967064"/>
              <a:gd name="connsiteX1" fmla="*/ 178373 w 4484076"/>
              <a:gd name="connsiteY1" fmla="*/ 0 h 1967064"/>
              <a:gd name="connsiteX2" fmla="*/ 4305703 w 4484076"/>
              <a:gd name="connsiteY2" fmla="*/ 0 h 1967064"/>
              <a:gd name="connsiteX3" fmla="*/ 4484076 w 4484076"/>
              <a:gd name="connsiteY3" fmla="*/ 178373 h 1967064"/>
              <a:gd name="connsiteX4" fmla="*/ 4484076 w 4484076"/>
              <a:gd name="connsiteY4" fmla="*/ 1788691 h 1967064"/>
              <a:gd name="connsiteX5" fmla="*/ 4305703 w 4484076"/>
              <a:gd name="connsiteY5" fmla="*/ 1967064 h 1967064"/>
              <a:gd name="connsiteX6" fmla="*/ 178373 w 4484076"/>
              <a:gd name="connsiteY6" fmla="*/ 1967064 h 1967064"/>
              <a:gd name="connsiteX7" fmla="*/ 0 w 4484076"/>
              <a:gd name="connsiteY7" fmla="*/ 1788691 h 1967064"/>
              <a:gd name="connsiteX8" fmla="*/ 0 w 4484076"/>
              <a:gd name="connsiteY8" fmla="*/ 178373 h 1967064"/>
              <a:gd name="connsiteX0" fmla="*/ 0 w 4484076"/>
              <a:gd name="connsiteY0" fmla="*/ 190096 h 1978787"/>
              <a:gd name="connsiteX1" fmla="*/ 178373 w 4484076"/>
              <a:gd name="connsiteY1" fmla="*/ 11723 h 1978787"/>
              <a:gd name="connsiteX2" fmla="*/ 4305703 w 4484076"/>
              <a:gd name="connsiteY2" fmla="*/ 11723 h 1978787"/>
              <a:gd name="connsiteX3" fmla="*/ 4484076 w 4484076"/>
              <a:gd name="connsiteY3" fmla="*/ 190096 h 1978787"/>
              <a:gd name="connsiteX4" fmla="*/ 4484076 w 4484076"/>
              <a:gd name="connsiteY4" fmla="*/ 1800414 h 1978787"/>
              <a:gd name="connsiteX5" fmla="*/ 4305703 w 4484076"/>
              <a:gd name="connsiteY5" fmla="*/ 1978787 h 1978787"/>
              <a:gd name="connsiteX6" fmla="*/ 178373 w 4484076"/>
              <a:gd name="connsiteY6" fmla="*/ 1978787 h 1978787"/>
              <a:gd name="connsiteX7" fmla="*/ 0 w 4484076"/>
              <a:gd name="connsiteY7" fmla="*/ 1800414 h 1978787"/>
              <a:gd name="connsiteX8" fmla="*/ 0 w 4484076"/>
              <a:gd name="connsiteY8" fmla="*/ 190096 h 1978787"/>
              <a:gd name="connsiteX0" fmla="*/ 0 w 4484076"/>
              <a:gd name="connsiteY0" fmla="*/ 216356 h 2005047"/>
              <a:gd name="connsiteX1" fmla="*/ 178373 w 4484076"/>
              <a:gd name="connsiteY1" fmla="*/ 37983 h 2005047"/>
              <a:gd name="connsiteX2" fmla="*/ 4305703 w 4484076"/>
              <a:gd name="connsiteY2" fmla="*/ 37983 h 2005047"/>
              <a:gd name="connsiteX3" fmla="*/ 4484076 w 4484076"/>
              <a:gd name="connsiteY3" fmla="*/ 216356 h 2005047"/>
              <a:gd name="connsiteX4" fmla="*/ 4484076 w 4484076"/>
              <a:gd name="connsiteY4" fmla="*/ 1826674 h 2005047"/>
              <a:gd name="connsiteX5" fmla="*/ 4305703 w 4484076"/>
              <a:gd name="connsiteY5" fmla="*/ 2005047 h 2005047"/>
              <a:gd name="connsiteX6" fmla="*/ 178373 w 4484076"/>
              <a:gd name="connsiteY6" fmla="*/ 2005047 h 2005047"/>
              <a:gd name="connsiteX7" fmla="*/ 0 w 4484076"/>
              <a:gd name="connsiteY7" fmla="*/ 1826674 h 2005047"/>
              <a:gd name="connsiteX8" fmla="*/ 0 w 4484076"/>
              <a:gd name="connsiteY8" fmla="*/ 216356 h 2005047"/>
              <a:gd name="connsiteX0" fmla="*/ 0 w 4484076"/>
              <a:gd name="connsiteY0" fmla="*/ 201570 h 1990261"/>
              <a:gd name="connsiteX1" fmla="*/ 178373 w 4484076"/>
              <a:gd name="connsiteY1" fmla="*/ 23197 h 1990261"/>
              <a:gd name="connsiteX2" fmla="*/ 4305703 w 4484076"/>
              <a:gd name="connsiteY2" fmla="*/ 23197 h 1990261"/>
              <a:gd name="connsiteX3" fmla="*/ 4484076 w 4484076"/>
              <a:gd name="connsiteY3" fmla="*/ 201570 h 1990261"/>
              <a:gd name="connsiteX4" fmla="*/ 4484076 w 4484076"/>
              <a:gd name="connsiteY4" fmla="*/ 1811888 h 1990261"/>
              <a:gd name="connsiteX5" fmla="*/ 4305703 w 4484076"/>
              <a:gd name="connsiteY5" fmla="*/ 1990261 h 1990261"/>
              <a:gd name="connsiteX6" fmla="*/ 178373 w 4484076"/>
              <a:gd name="connsiteY6" fmla="*/ 1990261 h 1990261"/>
              <a:gd name="connsiteX7" fmla="*/ 0 w 4484076"/>
              <a:gd name="connsiteY7" fmla="*/ 1811888 h 1990261"/>
              <a:gd name="connsiteX8" fmla="*/ 0 w 4484076"/>
              <a:gd name="connsiteY8" fmla="*/ 201570 h 1990261"/>
              <a:gd name="connsiteX0" fmla="*/ 0 w 4515337"/>
              <a:gd name="connsiteY0" fmla="*/ 201570 h 1990261"/>
              <a:gd name="connsiteX1" fmla="*/ 178373 w 4515337"/>
              <a:gd name="connsiteY1" fmla="*/ 23197 h 1990261"/>
              <a:gd name="connsiteX2" fmla="*/ 4305703 w 4515337"/>
              <a:gd name="connsiteY2" fmla="*/ 23197 h 1990261"/>
              <a:gd name="connsiteX3" fmla="*/ 4484076 w 4515337"/>
              <a:gd name="connsiteY3" fmla="*/ 201570 h 1990261"/>
              <a:gd name="connsiteX4" fmla="*/ 4484076 w 4515337"/>
              <a:gd name="connsiteY4" fmla="*/ 1811888 h 1990261"/>
              <a:gd name="connsiteX5" fmla="*/ 4305703 w 4515337"/>
              <a:gd name="connsiteY5" fmla="*/ 1990261 h 1990261"/>
              <a:gd name="connsiteX6" fmla="*/ 178373 w 4515337"/>
              <a:gd name="connsiteY6" fmla="*/ 1990261 h 1990261"/>
              <a:gd name="connsiteX7" fmla="*/ 0 w 4515337"/>
              <a:gd name="connsiteY7" fmla="*/ 1811888 h 1990261"/>
              <a:gd name="connsiteX8" fmla="*/ 0 w 4515337"/>
              <a:gd name="connsiteY8" fmla="*/ 201570 h 1990261"/>
              <a:gd name="connsiteX0" fmla="*/ 0 w 4540174"/>
              <a:gd name="connsiteY0" fmla="*/ 201570 h 1990261"/>
              <a:gd name="connsiteX1" fmla="*/ 178373 w 4540174"/>
              <a:gd name="connsiteY1" fmla="*/ 23197 h 1990261"/>
              <a:gd name="connsiteX2" fmla="*/ 4305703 w 4540174"/>
              <a:gd name="connsiteY2" fmla="*/ 23197 h 1990261"/>
              <a:gd name="connsiteX3" fmla="*/ 4484076 w 4540174"/>
              <a:gd name="connsiteY3" fmla="*/ 201570 h 1990261"/>
              <a:gd name="connsiteX4" fmla="*/ 4484076 w 4540174"/>
              <a:gd name="connsiteY4" fmla="*/ 1811888 h 1990261"/>
              <a:gd name="connsiteX5" fmla="*/ 4305703 w 4540174"/>
              <a:gd name="connsiteY5" fmla="*/ 1990261 h 1990261"/>
              <a:gd name="connsiteX6" fmla="*/ 178373 w 4540174"/>
              <a:gd name="connsiteY6" fmla="*/ 1990261 h 1990261"/>
              <a:gd name="connsiteX7" fmla="*/ 0 w 4540174"/>
              <a:gd name="connsiteY7" fmla="*/ 1811888 h 1990261"/>
              <a:gd name="connsiteX8" fmla="*/ 0 w 4540174"/>
              <a:gd name="connsiteY8" fmla="*/ 201570 h 1990261"/>
              <a:gd name="connsiteX0" fmla="*/ 0 w 4540174"/>
              <a:gd name="connsiteY0" fmla="*/ 201570 h 2017614"/>
              <a:gd name="connsiteX1" fmla="*/ 178373 w 4540174"/>
              <a:gd name="connsiteY1" fmla="*/ 23197 h 2017614"/>
              <a:gd name="connsiteX2" fmla="*/ 4305703 w 4540174"/>
              <a:gd name="connsiteY2" fmla="*/ 23197 h 2017614"/>
              <a:gd name="connsiteX3" fmla="*/ 4484076 w 4540174"/>
              <a:gd name="connsiteY3" fmla="*/ 201570 h 2017614"/>
              <a:gd name="connsiteX4" fmla="*/ 4484076 w 4540174"/>
              <a:gd name="connsiteY4" fmla="*/ 1811888 h 2017614"/>
              <a:gd name="connsiteX5" fmla="*/ 4305703 w 4540174"/>
              <a:gd name="connsiteY5" fmla="*/ 1990261 h 2017614"/>
              <a:gd name="connsiteX6" fmla="*/ 178373 w 4540174"/>
              <a:gd name="connsiteY6" fmla="*/ 1990261 h 2017614"/>
              <a:gd name="connsiteX7" fmla="*/ 0 w 4540174"/>
              <a:gd name="connsiteY7" fmla="*/ 1811888 h 2017614"/>
              <a:gd name="connsiteX8" fmla="*/ 0 w 4540174"/>
              <a:gd name="connsiteY8" fmla="*/ 201570 h 2017614"/>
              <a:gd name="connsiteX0" fmla="*/ 0 w 4540174"/>
              <a:gd name="connsiteY0" fmla="*/ 201570 h 2046742"/>
              <a:gd name="connsiteX1" fmla="*/ 178373 w 4540174"/>
              <a:gd name="connsiteY1" fmla="*/ 23197 h 2046742"/>
              <a:gd name="connsiteX2" fmla="*/ 4305703 w 4540174"/>
              <a:gd name="connsiteY2" fmla="*/ 23197 h 2046742"/>
              <a:gd name="connsiteX3" fmla="*/ 4484076 w 4540174"/>
              <a:gd name="connsiteY3" fmla="*/ 201570 h 2046742"/>
              <a:gd name="connsiteX4" fmla="*/ 4484076 w 4540174"/>
              <a:gd name="connsiteY4" fmla="*/ 1811888 h 2046742"/>
              <a:gd name="connsiteX5" fmla="*/ 4305703 w 4540174"/>
              <a:gd name="connsiteY5" fmla="*/ 1990261 h 2046742"/>
              <a:gd name="connsiteX6" fmla="*/ 178373 w 4540174"/>
              <a:gd name="connsiteY6" fmla="*/ 1990261 h 2046742"/>
              <a:gd name="connsiteX7" fmla="*/ 0 w 4540174"/>
              <a:gd name="connsiteY7" fmla="*/ 1811888 h 2046742"/>
              <a:gd name="connsiteX8" fmla="*/ 0 w 4540174"/>
              <a:gd name="connsiteY8" fmla="*/ 201570 h 2046742"/>
              <a:gd name="connsiteX0" fmla="*/ 31261 w 4571435"/>
              <a:gd name="connsiteY0" fmla="*/ 201570 h 2046742"/>
              <a:gd name="connsiteX1" fmla="*/ 209634 w 4571435"/>
              <a:gd name="connsiteY1" fmla="*/ 23197 h 2046742"/>
              <a:gd name="connsiteX2" fmla="*/ 4336964 w 4571435"/>
              <a:gd name="connsiteY2" fmla="*/ 23197 h 2046742"/>
              <a:gd name="connsiteX3" fmla="*/ 4515337 w 4571435"/>
              <a:gd name="connsiteY3" fmla="*/ 201570 h 2046742"/>
              <a:gd name="connsiteX4" fmla="*/ 4515337 w 4571435"/>
              <a:gd name="connsiteY4" fmla="*/ 1811888 h 2046742"/>
              <a:gd name="connsiteX5" fmla="*/ 4336964 w 4571435"/>
              <a:gd name="connsiteY5" fmla="*/ 1990261 h 2046742"/>
              <a:gd name="connsiteX6" fmla="*/ 209634 w 4571435"/>
              <a:gd name="connsiteY6" fmla="*/ 1990261 h 2046742"/>
              <a:gd name="connsiteX7" fmla="*/ 31261 w 4571435"/>
              <a:gd name="connsiteY7" fmla="*/ 1811888 h 2046742"/>
              <a:gd name="connsiteX8" fmla="*/ 31261 w 4571435"/>
              <a:gd name="connsiteY8" fmla="*/ 201570 h 2046742"/>
              <a:gd name="connsiteX0" fmla="*/ 46393 w 4586567"/>
              <a:gd name="connsiteY0" fmla="*/ 201570 h 2046742"/>
              <a:gd name="connsiteX1" fmla="*/ 224766 w 4586567"/>
              <a:gd name="connsiteY1" fmla="*/ 23197 h 2046742"/>
              <a:gd name="connsiteX2" fmla="*/ 4352096 w 4586567"/>
              <a:gd name="connsiteY2" fmla="*/ 23197 h 2046742"/>
              <a:gd name="connsiteX3" fmla="*/ 4530469 w 4586567"/>
              <a:gd name="connsiteY3" fmla="*/ 201570 h 2046742"/>
              <a:gd name="connsiteX4" fmla="*/ 4530469 w 4586567"/>
              <a:gd name="connsiteY4" fmla="*/ 1811888 h 2046742"/>
              <a:gd name="connsiteX5" fmla="*/ 4352096 w 4586567"/>
              <a:gd name="connsiteY5" fmla="*/ 1990261 h 2046742"/>
              <a:gd name="connsiteX6" fmla="*/ 224766 w 4586567"/>
              <a:gd name="connsiteY6" fmla="*/ 1990261 h 2046742"/>
              <a:gd name="connsiteX7" fmla="*/ 46393 w 4586567"/>
              <a:gd name="connsiteY7" fmla="*/ 1811888 h 2046742"/>
              <a:gd name="connsiteX8" fmla="*/ 46393 w 4586567"/>
              <a:gd name="connsiteY8" fmla="*/ 201570 h 204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567" h="2046742">
                <a:moveTo>
                  <a:pt x="46393" y="201570"/>
                </a:moveTo>
                <a:cubicBezTo>
                  <a:pt x="46393" y="103057"/>
                  <a:pt x="126253" y="23197"/>
                  <a:pt x="224766" y="23197"/>
                </a:cubicBezTo>
                <a:cubicBezTo>
                  <a:pt x="1670881" y="-3180"/>
                  <a:pt x="2765304" y="-11973"/>
                  <a:pt x="4352096" y="23197"/>
                </a:cubicBezTo>
                <a:cubicBezTo>
                  <a:pt x="4450609" y="23197"/>
                  <a:pt x="4530469" y="103057"/>
                  <a:pt x="4530469" y="201570"/>
                </a:cubicBezTo>
                <a:cubicBezTo>
                  <a:pt x="4600807" y="870227"/>
                  <a:pt x="4609599" y="1319077"/>
                  <a:pt x="4530469" y="1811888"/>
                </a:cubicBezTo>
                <a:cubicBezTo>
                  <a:pt x="4530469" y="1910401"/>
                  <a:pt x="4450609" y="1990261"/>
                  <a:pt x="4352096" y="1990261"/>
                </a:cubicBezTo>
                <a:cubicBezTo>
                  <a:pt x="2949942" y="2051807"/>
                  <a:pt x="1706051" y="2078185"/>
                  <a:pt x="224766" y="1990261"/>
                </a:cubicBezTo>
                <a:cubicBezTo>
                  <a:pt x="126253" y="1990261"/>
                  <a:pt x="46393" y="1910401"/>
                  <a:pt x="46393" y="1811888"/>
                </a:cubicBezTo>
                <a:cubicBezTo>
                  <a:pt x="-23946" y="1257530"/>
                  <a:pt x="-6361" y="799889"/>
                  <a:pt x="46393" y="201570"/>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dirty="0"/>
            </a:lvl1pPr>
          </a:lstStyle>
          <a:p>
            <a:pPr lvl="0"/>
            <a:endParaRPr lang="en-CA" dirty="0"/>
          </a:p>
        </p:txBody>
      </p:sp>
      <p:sp>
        <p:nvSpPr>
          <p:cNvPr id="5" name="Text Placeholder 4"/>
          <p:cNvSpPr>
            <a:spLocks noGrp="1"/>
          </p:cNvSpPr>
          <p:nvPr>
            <p:ph type="body" sz="quarter" idx="14"/>
          </p:nvPr>
        </p:nvSpPr>
        <p:spPr>
          <a:xfrm>
            <a:off x="480484" y="1192215"/>
            <a:ext cx="11230869" cy="2201617"/>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28192798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821841" y="1192214"/>
            <a:ext cx="6847416" cy="4109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
        <p:nvSpPr>
          <p:cNvPr id="8" name="Picture Placeholder 6"/>
          <p:cNvSpPr>
            <a:spLocks noGrp="1"/>
          </p:cNvSpPr>
          <p:nvPr>
            <p:ph type="pic" sz="quarter" idx="15"/>
          </p:nvPr>
        </p:nvSpPr>
        <p:spPr>
          <a:xfrm>
            <a:off x="480648" y="1340242"/>
            <a:ext cx="4151841" cy="3773540"/>
          </a:xfrm>
          <a:custGeom>
            <a:avLst/>
            <a:gdLst>
              <a:gd name="connsiteX0" fmla="*/ 0 w 3113881"/>
              <a:gd name="connsiteY0" fmla="*/ 598145 h 3743950"/>
              <a:gd name="connsiteX1" fmla="*/ 598145 w 3113881"/>
              <a:gd name="connsiteY1" fmla="*/ 0 h 3743950"/>
              <a:gd name="connsiteX2" fmla="*/ 2515736 w 3113881"/>
              <a:gd name="connsiteY2" fmla="*/ 0 h 3743950"/>
              <a:gd name="connsiteX3" fmla="*/ 3113881 w 3113881"/>
              <a:gd name="connsiteY3" fmla="*/ 598145 h 3743950"/>
              <a:gd name="connsiteX4" fmla="*/ 3113881 w 3113881"/>
              <a:gd name="connsiteY4" fmla="*/ 3145805 h 3743950"/>
              <a:gd name="connsiteX5" fmla="*/ 2515736 w 3113881"/>
              <a:gd name="connsiteY5" fmla="*/ 3743950 h 3743950"/>
              <a:gd name="connsiteX6" fmla="*/ 598145 w 3113881"/>
              <a:gd name="connsiteY6" fmla="*/ 3743950 h 3743950"/>
              <a:gd name="connsiteX7" fmla="*/ 0 w 3113881"/>
              <a:gd name="connsiteY7" fmla="*/ 3145805 h 3743950"/>
              <a:gd name="connsiteX8" fmla="*/ 0 w 3113881"/>
              <a:gd name="connsiteY8" fmla="*/ 598145 h 3743950"/>
              <a:gd name="connsiteX0" fmla="*/ 0 w 3113881"/>
              <a:gd name="connsiteY0" fmla="*/ 598145 h 3743950"/>
              <a:gd name="connsiteX1" fmla="*/ 598145 w 3113881"/>
              <a:gd name="connsiteY1" fmla="*/ 0 h 3743950"/>
              <a:gd name="connsiteX2" fmla="*/ 2515736 w 3113881"/>
              <a:gd name="connsiteY2" fmla="*/ 0 h 3743950"/>
              <a:gd name="connsiteX3" fmla="*/ 3113881 w 3113881"/>
              <a:gd name="connsiteY3" fmla="*/ 598145 h 3743950"/>
              <a:gd name="connsiteX4" fmla="*/ 3113881 w 3113881"/>
              <a:gd name="connsiteY4" fmla="*/ 3145805 h 3743950"/>
              <a:gd name="connsiteX5" fmla="*/ 2515736 w 3113881"/>
              <a:gd name="connsiteY5" fmla="*/ 3743950 h 3743950"/>
              <a:gd name="connsiteX6" fmla="*/ 598145 w 3113881"/>
              <a:gd name="connsiteY6" fmla="*/ 3743950 h 3743950"/>
              <a:gd name="connsiteX7" fmla="*/ 0 w 3113881"/>
              <a:gd name="connsiteY7" fmla="*/ 3145805 h 3743950"/>
              <a:gd name="connsiteX8" fmla="*/ 0 w 3113881"/>
              <a:gd name="connsiteY8" fmla="*/ 598145 h 3743950"/>
              <a:gd name="connsiteX0" fmla="*/ 0 w 3113881"/>
              <a:gd name="connsiteY0" fmla="*/ 598145 h 3743950"/>
              <a:gd name="connsiteX1" fmla="*/ 598145 w 3113881"/>
              <a:gd name="connsiteY1" fmla="*/ 0 h 3743950"/>
              <a:gd name="connsiteX2" fmla="*/ 2515736 w 3113881"/>
              <a:gd name="connsiteY2" fmla="*/ 0 h 3743950"/>
              <a:gd name="connsiteX3" fmla="*/ 3113881 w 3113881"/>
              <a:gd name="connsiteY3" fmla="*/ 598145 h 3743950"/>
              <a:gd name="connsiteX4" fmla="*/ 3113881 w 3113881"/>
              <a:gd name="connsiteY4" fmla="*/ 3145805 h 3743950"/>
              <a:gd name="connsiteX5" fmla="*/ 2515736 w 3113881"/>
              <a:gd name="connsiteY5" fmla="*/ 3743950 h 3743950"/>
              <a:gd name="connsiteX6" fmla="*/ 598145 w 3113881"/>
              <a:gd name="connsiteY6" fmla="*/ 3743950 h 3743950"/>
              <a:gd name="connsiteX7" fmla="*/ 0 w 3113881"/>
              <a:gd name="connsiteY7" fmla="*/ 3145805 h 3743950"/>
              <a:gd name="connsiteX8" fmla="*/ 0 w 3113881"/>
              <a:gd name="connsiteY8" fmla="*/ 598145 h 3743950"/>
              <a:gd name="connsiteX0" fmla="*/ 0 w 3113881"/>
              <a:gd name="connsiteY0" fmla="*/ 600526 h 3746331"/>
              <a:gd name="connsiteX1" fmla="*/ 598145 w 3113881"/>
              <a:gd name="connsiteY1" fmla="*/ 2381 h 3746331"/>
              <a:gd name="connsiteX2" fmla="*/ 2515736 w 3113881"/>
              <a:gd name="connsiteY2" fmla="*/ 2381 h 3746331"/>
              <a:gd name="connsiteX3" fmla="*/ 3113881 w 3113881"/>
              <a:gd name="connsiteY3" fmla="*/ 600526 h 3746331"/>
              <a:gd name="connsiteX4" fmla="*/ 3113881 w 3113881"/>
              <a:gd name="connsiteY4" fmla="*/ 3148186 h 3746331"/>
              <a:gd name="connsiteX5" fmla="*/ 2515736 w 3113881"/>
              <a:gd name="connsiteY5" fmla="*/ 3746331 h 3746331"/>
              <a:gd name="connsiteX6" fmla="*/ 598145 w 3113881"/>
              <a:gd name="connsiteY6" fmla="*/ 3746331 h 3746331"/>
              <a:gd name="connsiteX7" fmla="*/ 0 w 3113881"/>
              <a:gd name="connsiteY7" fmla="*/ 3148186 h 3746331"/>
              <a:gd name="connsiteX8" fmla="*/ 0 w 3113881"/>
              <a:gd name="connsiteY8" fmla="*/ 600526 h 3746331"/>
              <a:gd name="connsiteX0" fmla="*/ 0 w 3113881"/>
              <a:gd name="connsiteY0" fmla="*/ 600526 h 3746331"/>
              <a:gd name="connsiteX1" fmla="*/ 598145 w 3113881"/>
              <a:gd name="connsiteY1" fmla="*/ 2381 h 3746331"/>
              <a:gd name="connsiteX2" fmla="*/ 2515736 w 3113881"/>
              <a:gd name="connsiteY2" fmla="*/ 2381 h 3746331"/>
              <a:gd name="connsiteX3" fmla="*/ 3113881 w 3113881"/>
              <a:gd name="connsiteY3" fmla="*/ 600526 h 3746331"/>
              <a:gd name="connsiteX4" fmla="*/ 3113881 w 3113881"/>
              <a:gd name="connsiteY4" fmla="*/ 3148186 h 3746331"/>
              <a:gd name="connsiteX5" fmla="*/ 2515736 w 3113881"/>
              <a:gd name="connsiteY5" fmla="*/ 3746331 h 3746331"/>
              <a:gd name="connsiteX6" fmla="*/ 598145 w 3113881"/>
              <a:gd name="connsiteY6" fmla="*/ 3746331 h 3746331"/>
              <a:gd name="connsiteX7" fmla="*/ 0 w 3113881"/>
              <a:gd name="connsiteY7" fmla="*/ 3148186 h 3746331"/>
              <a:gd name="connsiteX8" fmla="*/ 0 w 3113881"/>
              <a:gd name="connsiteY8" fmla="*/ 600526 h 3746331"/>
              <a:gd name="connsiteX0" fmla="*/ 0 w 3113881"/>
              <a:gd name="connsiteY0" fmla="*/ 600526 h 3746331"/>
              <a:gd name="connsiteX1" fmla="*/ 598145 w 3113881"/>
              <a:gd name="connsiteY1" fmla="*/ 2381 h 3746331"/>
              <a:gd name="connsiteX2" fmla="*/ 2515736 w 3113881"/>
              <a:gd name="connsiteY2" fmla="*/ 2381 h 3746331"/>
              <a:gd name="connsiteX3" fmla="*/ 3113881 w 3113881"/>
              <a:gd name="connsiteY3" fmla="*/ 600526 h 3746331"/>
              <a:gd name="connsiteX4" fmla="*/ 3113881 w 3113881"/>
              <a:gd name="connsiteY4" fmla="*/ 3148186 h 3746331"/>
              <a:gd name="connsiteX5" fmla="*/ 2515736 w 3113881"/>
              <a:gd name="connsiteY5" fmla="*/ 3746331 h 3746331"/>
              <a:gd name="connsiteX6" fmla="*/ 598145 w 3113881"/>
              <a:gd name="connsiteY6" fmla="*/ 3746331 h 3746331"/>
              <a:gd name="connsiteX7" fmla="*/ 0 w 3113881"/>
              <a:gd name="connsiteY7" fmla="*/ 3148186 h 3746331"/>
              <a:gd name="connsiteX8" fmla="*/ 0 w 3113881"/>
              <a:gd name="connsiteY8" fmla="*/ 600526 h 3746331"/>
              <a:gd name="connsiteX0" fmla="*/ 0 w 3113881"/>
              <a:gd name="connsiteY0" fmla="*/ 600526 h 3746331"/>
              <a:gd name="connsiteX1" fmla="*/ 598145 w 3113881"/>
              <a:gd name="connsiteY1" fmla="*/ 2381 h 3746331"/>
              <a:gd name="connsiteX2" fmla="*/ 2515736 w 3113881"/>
              <a:gd name="connsiteY2" fmla="*/ 2381 h 3746331"/>
              <a:gd name="connsiteX3" fmla="*/ 3113881 w 3113881"/>
              <a:gd name="connsiteY3" fmla="*/ 600526 h 3746331"/>
              <a:gd name="connsiteX4" fmla="*/ 3113881 w 3113881"/>
              <a:gd name="connsiteY4" fmla="*/ 3148186 h 3746331"/>
              <a:gd name="connsiteX5" fmla="*/ 2515736 w 3113881"/>
              <a:gd name="connsiteY5" fmla="*/ 3746331 h 3746331"/>
              <a:gd name="connsiteX6" fmla="*/ 598145 w 3113881"/>
              <a:gd name="connsiteY6" fmla="*/ 3746331 h 3746331"/>
              <a:gd name="connsiteX7" fmla="*/ 0 w 3113881"/>
              <a:gd name="connsiteY7" fmla="*/ 3148186 h 3746331"/>
              <a:gd name="connsiteX8" fmla="*/ 0 w 3113881"/>
              <a:gd name="connsiteY8" fmla="*/ 600526 h 3746331"/>
              <a:gd name="connsiteX0" fmla="*/ 0 w 3113881"/>
              <a:gd name="connsiteY0" fmla="*/ 600526 h 3765279"/>
              <a:gd name="connsiteX1" fmla="*/ 598145 w 3113881"/>
              <a:gd name="connsiteY1" fmla="*/ 2381 h 3765279"/>
              <a:gd name="connsiteX2" fmla="*/ 2515736 w 3113881"/>
              <a:gd name="connsiteY2" fmla="*/ 2381 h 3765279"/>
              <a:gd name="connsiteX3" fmla="*/ 3113881 w 3113881"/>
              <a:gd name="connsiteY3" fmla="*/ 600526 h 3765279"/>
              <a:gd name="connsiteX4" fmla="*/ 3113881 w 3113881"/>
              <a:gd name="connsiteY4" fmla="*/ 3148186 h 3765279"/>
              <a:gd name="connsiteX5" fmla="*/ 2515736 w 3113881"/>
              <a:gd name="connsiteY5" fmla="*/ 3746331 h 3765279"/>
              <a:gd name="connsiteX6" fmla="*/ 598145 w 3113881"/>
              <a:gd name="connsiteY6" fmla="*/ 3746331 h 3765279"/>
              <a:gd name="connsiteX7" fmla="*/ 0 w 3113881"/>
              <a:gd name="connsiteY7" fmla="*/ 3148186 h 3765279"/>
              <a:gd name="connsiteX8" fmla="*/ 0 w 3113881"/>
              <a:gd name="connsiteY8" fmla="*/ 600526 h 3765279"/>
              <a:gd name="connsiteX0" fmla="*/ 0 w 3113881"/>
              <a:gd name="connsiteY0" fmla="*/ 600526 h 3765279"/>
              <a:gd name="connsiteX1" fmla="*/ 598145 w 3113881"/>
              <a:gd name="connsiteY1" fmla="*/ 2381 h 3765279"/>
              <a:gd name="connsiteX2" fmla="*/ 2515736 w 3113881"/>
              <a:gd name="connsiteY2" fmla="*/ 2381 h 3765279"/>
              <a:gd name="connsiteX3" fmla="*/ 3113881 w 3113881"/>
              <a:gd name="connsiteY3" fmla="*/ 600526 h 3765279"/>
              <a:gd name="connsiteX4" fmla="*/ 3113881 w 3113881"/>
              <a:gd name="connsiteY4" fmla="*/ 3148186 h 3765279"/>
              <a:gd name="connsiteX5" fmla="*/ 2515736 w 3113881"/>
              <a:gd name="connsiteY5" fmla="*/ 3746331 h 3765279"/>
              <a:gd name="connsiteX6" fmla="*/ 598145 w 3113881"/>
              <a:gd name="connsiteY6" fmla="*/ 3746331 h 3765279"/>
              <a:gd name="connsiteX7" fmla="*/ 0 w 3113881"/>
              <a:gd name="connsiteY7" fmla="*/ 3148186 h 3765279"/>
              <a:gd name="connsiteX8" fmla="*/ 0 w 3113881"/>
              <a:gd name="connsiteY8" fmla="*/ 600526 h 3765279"/>
              <a:gd name="connsiteX0" fmla="*/ 28482 w 3142363"/>
              <a:gd name="connsiteY0" fmla="*/ 600526 h 3765279"/>
              <a:gd name="connsiteX1" fmla="*/ 626627 w 3142363"/>
              <a:gd name="connsiteY1" fmla="*/ 2381 h 3765279"/>
              <a:gd name="connsiteX2" fmla="*/ 2544218 w 3142363"/>
              <a:gd name="connsiteY2" fmla="*/ 2381 h 3765279"/>
              <a:gd name="connsiteX3" fmla="*/ 3142363 w 3142363"/>
              <a:gd name="connsiteY3" fmla="*/ 600526 h 3765279"/>
              <a:gd name="connsiteX4" fmla="*/ 3142363 w 3142363"/>
              <a:gd name="connsiteY4" fmla="*/ 3148186 h 3765279"/>
              <a:gd name="connsiteX5" fmla="*/ 2544218 w 3142363"/>
              <a:gd name="connsiteY5" fmla="*/ 3746331 h 3765279"/>
              <a:gd name="connsiteX6" fmla="*/ 626627 w 3142363"/>
              <a:gd name="connsiteY6" fmla="*/ 3746331 h 3765279"/>
              <a:gd name="connsiteX7" fmla="*/ 28482 w 3142363"/>
              <a:gd name="connsiteY7" fmla="*/ 3148186 h 3765279"/>
              <a:gd name="connsiteX8" fmla="*/ 28482 w 3142363"/>
              <a:gd name="connsiteY8" fmla="*/ 600526 h 3765279"/>
              <a:gd name="connsiteX0" fmla="*/ 0 w 3113881"/>
              <a:gd name="connsiteY0" fmla="*/ 600526 h 3765279"/>
              <a:gd name="connsiteX1" fmla="*/ 598145 w 3113881"/>
              <a:gd name="connsiteY1" fmla="*/ 2381 h 3765279"/>
              <a:gd name="connsiteX2" fmla="*/ 2515736 w 3113881"/>
              <a:gd name="connsiteY2" fmla="*/ 2381 h 3765279"/>
              <a:gd name="connsiteX3" fmla="*/ 3113881 w 3113881"/>
              <a:gd name="connsiteY3" fmla="*/ 600526 h 3765279"/>
              <a:gd name="connsiteX4" fmla="*/ 3113881 w 3113881"/>
              <a:gd name="connsiteY4" fmla="*/ 3148186 h 3765279"/>
              <a:gd name="connsiteX5" fmla="*/ 2515736 w 3113881"/>
              <a:gd name="connsiteY5" fmla="*/ 3746331 h 3765279"/>
              <a:gd name="connsiteX6" fmla="*/ 598145 w 3113881"/>
              <a:gd name="connsiteY6" fmla="*/ 3746331 h 3765279"/>
              <a:gd name="connsiteX7" fmla="*/ 0 w 3113881"/>
              <a:gd name="connsiteY7" fmla="*/ 3148186 h 3765279"/>
              <a:gd name="connsiteX8" fmla="*/ 0 w 3113881"/>
              <a:gd name="connsiteY8" fmla="*/ 600526 h 3765279"/>
              <a:gd name="connsiteX0" fmla="*/ 0 w 3113881"/>
              <a:gd name="connsiteY0" fmla="*/ 600526 h 3765279"/>
              <a:gd name="connsiteX1" fmla="*/ 598145 w 3113881"/>
              <a:gd name="connsiteY1" fmla="*/ 2381 h 3765279"/>
              <a:gd name="connsiteX2" fmla="*/ 2515736 w 3113881"/>
              <a:gd name="connsiteY2" fmla="*/ 2381 h 3765279"/>
              <a:gd name="connsiteX3" fmla="*/ 3113881 w 3113881"/>
              <a:gd name="connsiteY3" fmla="*/ 600526 h 3765279"/>
              <a:gd name="connsiteX4" fmla="*/ 3113881 w 3113881"/>
              <a:gd name="connsiteY4" fmla="*/ 3148186 h 3765279"/>
              <a:gd name="connsiteX5" fmla="*/ 2515736 w 3113881"/>
              <a:gd name="connsiteY5" fmla="*/ 3746331 h 3765279"/>
              <a:gd name="connsiteX6" fmla="*/ 598145 w 3113881"/>
              <a:gd name="connsiteY6" fmla="*/ 3746331 h 3765279"/>
              <a:gd name="connsiteX7" fmla="*/ 0 w 3113881"/>
              <a:gd name="connsiteY7" fmla="*/ 3148186 h 3765279"/>
              <a:gd name="connsiteX8" fmla="*/ 0 w 3113881"/>
              <a:gd name="connsiteY8" fmla="*/ 600526 h 3765279"/>
              <a:gd name="connsiteX0" fmla="*/ 0 w 3113881"/>
              <a:gd name="connsiteY0" fmla="*/ 600526 h 3773540"/>
              <a:gd name="connsiteX1" fmla="*/ 598145 w 3113881"/>
              <a:gd name="connsiteY1" fmla="*/ 2381 h 3773540"/>
              <a:gd name="connsiteX2" fmla="*/ 2515736 w 3113881"/>
              <a:gd name="connsiteY2" fmla="*/ 2381 h 3773540"/>
              <a:gd name="connsiteX3" fmla="*/ 3113881 w 3113881"/>
              <a:gd name="connsiteY3" fmla="*/ 600526 h 3773540"/>
              <a:gd name="connsiteX4" fmla="*/ 3113881 w 3113881"/>
              <a:gd name="connsiteY4" fmla="*/ 3148186 h 3773540"/>
              <a:gd name="connsiteX5" fmla="*/ 2515736 w 3113881"/>
              <a:gd name="connsiteY5" fmla="*/ 3746331 h 3773540"/>
              <a:gd name="connsiteX6" fmla="*/ 598145 w 3113881"/>
              <a:gd name="connsiteY6" fmla="*/ 3746331 h 3773540"/>
              <a:gd name="connsiteX7" fmla="*/ 0 w 3113881"/>
              <a:gd name="connsiteY7" fmla="*/ 3148186 h 3773540"/>
              <a:gd name="connsiteX8" fmla="*/ 0 w 3113881"/>
              <a:gd name="connsiteY8" fmla="*/ 600526 h 3773540"/>
              <a:gd name="connsiteX0" fmla="*/ 0 w 3113881"/>
              <a:gd name="connsiteY0" fmla="*/ 600526 h 3773540"/>
              <a:gd name="connsiteX1" fmla="*/ 598145 w 3113881"/>
              <a:gd name="connsiteY1" fmla="*/ 2381 h 3773540"/>
              <a:gd name="connsiteX2" fmla="*/ 2515736 w 3113881"/>
              <a:gd name="connsiteY2" fmla="*/ 2381 h 3773540"/>
              <a:gd name="connsiteX3" fmla="*/ 3113881 w 3113881"/>
              <a:gd name="connsiteY3" fmla="*/ 600526 h 3773540"/>
              <a:gd name="connsiteX4" fmla="*/ 3113881 w 3113881"/>
              <a:gd name="connsiteY4" fmla="*/ 3148186 h 3773540"/>
              <a:gd name="connsiteX5" fmla="*/ 2515736 w 3113881"/>
              <a:gd name="connsiteY5" fmla="*/ 3746331 h 3773540"/>
              <a:gd name="connsiteX6" fmla="*/ 598145 w 3113881"/>
              <a:gd name="connsiteY6" fmla="*/ 3746331 h 3773540"/>
              <a:gd name="connsiteX7" fmla="*/ 0 w 3113881"/>
              <a:gd name="connsiteY7" fmla="*/ 3148186 h 3773540"/>
              <a:gd name="connsiteX8" fmla="*/ 0 w 3113881"/>
              <a:gd name="connsiteY8" fmla="*/ 600526 h 377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881" h="3773540">
                <a:moveTo>
                  <a:pt x="0" y="600526"/>
                </a:moveTo>
                <a:cubicBezTo>
                  <a:pt x="0" y="270180"/>
                  <a:pt x="267799" y="2381"/>
                  <a:pt x="598145" y="2381"/>
                </a:cubicBezTo>
                <a:cubicBezTo>
                  <a:pt x="1395603" y="72719"/>
                  <a:pt x="1498469" y="-15203"/>
                  <a:pt x="2515736" y="2381"/>
                </a:cubicBezTo>
                <a:cubicBezTo>
                  <a:pt x="2898836" y="11174"/>
                  <a:pt x="3113881" y="270180"/>
                  <a:pt x="3113881" y="600526"/>
                </a:cubicBezTo>
                <a:cubicBezTo>
                  <a:pt x="3008374" y="1775062"/>
                  <a:pt x="3008374" y="2175874"/>
                  <a:pt x="3113881" y="3148186"/>
                </a:cubicBezTo>
                <a:cubicBezTo>
                  <a:pt x="3113881" y="3478532"/>
                  <a:pt x="2846082" y="3746331"/>
                  <a:pt x="2515736" y="3746331"/>
                </a:cubicBezTo>
                <a:cubicBezTo>
                  <a:pt x="1744655" y="3702369"/>
                  <a:pt x="1087872" y="3825462"/>
                  <a:pt x="598145" y="3746331"/>
                </a:cubicBezTo>
                <a:cubicBezTo>
                  <a:pt x="267799" y="3746331"/>
                  <a:pt x="0" y="3478532"/>
                  <a:pt x="0" y="3148186"/>
                </a:cubicBezTo>
                <a:cubicBezTo>
                  <a:pt x="61546" y="2307759"/>
                  <a:pt x="52754" y="1634385"/>
                  <a:pt x="0" y="600526"/>
                </a:cubicBezTo>
                <a:close/>
              </a:path>
            </a:pathLst>
          </a:custGeom>
          <a:ln>
            <a:noFill/>
          </a:ln>
          <a:effectLst>
            <a:outerShdw dist="63500" dir="13440000" sx="104000" sy="104000" algn="ctr" rotWithShape="0">
              <a:srgbClr val="E98300">
                <a:alpha val="69000"/>
              </a:srgbClr>
            </a:outerShdw>
          </a:effectLst>
        </p:spPr>
        <p:txBody>
          <a:bodyPr vert="horz" lIns="91440" tIns="45720" rIns="91440" bIns="45720" rtlCol="0">
            <a:normAutofit/>
          </a:bodyPr>
          <a:lstStyle>
            <a:lvl1pPr>
              <a:defRPr lang="en-CA"/>
            </a:lvl1pPr>
          </a:lstStyle>
          <a:p>
            <a:pPr lvl="0"/>
            <a:endParaRPr lang="en-CA" dirty="0"/>
          </a:p>
        </p:txBody>
      </p:sp>
    </p:spTree>
    <p:extLst>
      <p:ext uri="{BB962C8B-B14F-4D97-AF65-F5344CB8AC3E}">
        <p14:creationId xmlns:p14="http://schemas.microsoft.com/office/powerpoint/2010/main" val="220019814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95ECCF06-DDCD-40CD-A6BE-B761C42662AF}" type="slidenum">
              <a:rPr lang="en-CA" smtClean="0"/>
              <a:pPr/>
              <a:t>‹#›</a:t>
            </a:fld>
            <a:endParaRPr lang="en-CA" dirty="0"/>
          </a:p>
        </p:txBody>
      </p:sp>
      <p:sp>
        <p:nvSpPr>
          <p:cNvPr id="4" name="Content Placeholder 3"/>
          <p:cNvSpPr>
            <a:spLocks noGrp="1"/>
          </p:cNvSpPr>
          <p:nvPr>
            <p:ph sz="half" idx="2"/>
          </p:nvPr>
        </p:nvSpPr>
        <p:spPr>
          <a:xfrm>
            <a:off x="6197601" y="1163027"/>
            <a:ext cx="55137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p:cNvSpPr>
            <a:spLocks noGrp="1"/>
          </p:cNvSpPr>
          <p:nvPr>
            <p:ph sz="half" idx="1"/>
          </p:nvPr>
        </p:nvSpPr>
        <p:spPr>
          <a:xfrm>
            <a:off x="480646" y="1166202"/>
            <a:ext cx="55137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480647" y="365126"/>
            <a:ext cx="11230707" cy="637198"/>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12223125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95ECCF06-DDCD-40CD-A6BE-B761C42662AF}" type="slidenum">
              <a:rPr lang="en-CA" smtClean="0"/>
              <a:pPr/>
              <a:t>‹#›</a:t>
            </a:fld>
            <a:endParaRPr lang="en-CA" dirty="0"/>
          </a:p>
        </p:txBody>
      </p:sp>
      <p:sp>
        <p:nvSpPr>
          <p:cNvPr id="6" name="Content Placeholder 5"/>
          <p:cNvSpPr>
            <a:spLocks noGrp="1"/>
          </p:cNvSpPr>
          <p:nvPr>
            <p:ph sz="quarter" idx="4"/>
          </p:nvPr>
        </p:nvSpPr>
        <p:spPr>
          <a:xfrm>
            <a:off x="6096000" y="1591410"/>
            <a:ext cx="5465115" cy="3727937"/>
          </a:xfrm>
        </p:spPr>
        <p:txBody>
          <a:bodyPr/>
          <a:lstStyle>
            <a:lvl1pPr>
              <a:defRPr sz="2000"/>
            </a:lvl1pPr>
            <a:lvl2pPr>
              <a:defRPr sz="1800"/>
            </a:lvl2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096000" y="1127248"/>
            <a:ext cx="5465115" cy="464161"/>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81819" y="1591409"/>
            <a:ext cx="5438335" cy="3727938"/>
          </a:xfrm>
        </p:spPr>
        <p:txBody>
          <a:bodyPr/>
          <a:lstStyle>
            <a:lvl1pPr>
              <a:defRPr sz="2000"/>
            </a:lvl1pPr>
            <a:lvl2pPr>
              <a:defRPr sz="1800"/>
            </a:lvl2pPr>
          </a:lstStyle>
          <a:p>
            <a:pPr lvl="0"/>
            <a:r>
              <a:rPr lang="en-US" dirty="0"/>
              <a:t>Click to edit Master text styles</a:t>
            </a:r>
          </a:p>
          <a:p>
            <a:pPr lvl="1"/>
            <a:r>
              <a:rPr lang="en-US" dirty="0"/>
              <a:t>Second level</a:t>
            </a:r>
          </a:p>
        </p:txBody>
      </p:sp>
      <p:sp>
        <p:nvSpPr>
          <p:cNvPr id="3" name="Text Placeholder 2"/>
          <p:cNvSpPr>
            <a:spLocks noGrp="1"/>
          </p:cNvSpPr>
          <p:nvPr>
            <p:ph type="body" idx="1"/>
          </p:nvPr>
        </p:nvSpPr>
        <p:spPr>
          <a:xfrm>
            <a:off x="481819" y="1127248"/>
            <a:ext cx="5438335" cy="464161"/>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 name="Title 1"/>
          <p:cNvSpPr>
            <a:spLocks noGrp="1"/>
          </p:cNvSpPr>
          <p:nvPr>
            <p:ph type="title"/>
          </p:nvPr>
        </p:nvSpPr>
        <p:spPr>
          <a:xfrm>
            <a:off x="487680" y="365125"/>
            <a:ext cx="11228832" cy="64008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35177016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5319713"/>
          </a:xfrm>
        </p:spPr>
        <p:txBody>
          <a:bodyPr/>
          <a:lstStyle/>
          <a:p>
            <a:endParaRPr lang="en-CA" dirty="0"/>
          </a:p>
        </p:txBody>
      </p:sp>
    </p:spTree>
    <p:extLst>
      <p:ext uri="{BB962C8B-B14F-4D97-AF65-F5344CB8AC3E}">
        <p14:creationId xmlns:p14="http://schemas.microsoft.com/office/powerpoint/2010/main" val="308915783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3664083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1673410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18803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16099"/>
            <a:ext cx="10363200" cy="1727201"/>
          </a:xfrm>
          <a:prstGeom prst="rect">
            <a:avLst/>
          </a:prstGeom>
        </p:spPr>
        <p:txBody>
          <a:bodyPr/>
          <a:lstStyle/>
          <a:p>
            <a:r>
              <a:rPr lang="en-CA"/>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37049" indent="0" algn="ctr">
              <a:buNone/>
              <a:defRPr>
                <a:solidFill>
                  <a:schemeClr val="tx1">
                    <a:tint val="75000"/>
                  </a:schemeClr>
                </a:solidFill>
              </a:defRPr>
            </a:lvl2pPr>
            <a:lvl3pPr marL="674100" indent="0" algn="ctr">
              <a:buNone/>
              <a:defRPr>
                <a:solidFill>
                  <a:schemeClr val="tx1">
                    <a:tint val="75000"/>
                  </a:schemeClr>
                </a:solidFill>
              </a:defRPr>
            </a:lvl3pPr>
            <a:lvl4pPr marL="1011150" indent="0" algn="ctr">
              <a:buNone/>
              <a:defRPr>
                <a:solidFill>
                  <a:schemeClr val="tx1">
                    <a:tint val="75000"/>
                  </a:schemeClr>
                </a:solidFill>
              </a:defRPr>
            </a:lvl4pPr>
            <a:lvl5pPr marL="1348201" indent="0" algn="ctr">
              <a:buNone/>
              <a:defRPr>
                <a:solidFill>
                  <a:schemeClr val="tx1">
                    <a:tint val="75000"/>
                  </a:schemeClr>
                </a:solidFill>
              </a:defRPr>
            </a:lvl5pPr>
            <a:lvl6pPr marL="1685252" indent="0" algn="ctr">
              <a:buNone/>
              <a:defRPr>
                <a:solidFill>
                  <a:schemeClr val="tx1">
                    <a:tint val="75000"/>
                  </a:schemeClr>
                </a:solidFill>
              </a:defRPr>
            </a:lvl6pPr>
            <a:lvl7pPr marL="2022301" indent="0" algn="ctr">
              <a:buNone/>
              <a:defRPr>
                <a:solidFill>
                  <a:schemeClr val="tx1">
                    <a:tint val="75000"/>
                  </a:schemeClr>
                </a:solidFill>
              </a:defRPr>
            </a:lvl7pPr>
            <a:lvl8pPr marL="2359352" indent="0" algn="ctr">
              <a:buNone/>
              <a:defRPr>
                <a:solidFill>
                  <a:schemeClr val="tx1">
                    <a:tint val="75000"/>
                  </a:schemeClr>
                </a:solidFill>
              </a:defRPr>
            </a:lvl8pPr>
            <a:lvl9pPr marL="2696401"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0542044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2716543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253122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1759055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463489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3299947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84732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732804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1396949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880637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548640" y="1280160"/>
            <a:ext cx="10972800" cy="4937760"/>
          </a:xfrm>
        </p:spPr>
        <p:txBody>
          <a:bodyPr lIns="182880" tIns="91440" rIns="182880" bIns="91440">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
        <p:nvSpPr>
          <p:cNvPr id="8"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58595B"/>
                </a:solidFill>
              </a:defRPr>
            </a:lvl1pPr>
          </a:lstStyle>
          <a:p>
            <a:fld id="{BC733F11-CCD5-4110-A3AE-7E32CDF7F226}" type="slidenum">
              <a:rPr lang="en-US" smtClean="0"/>
              <a:pPr/>
              <a:t>‹#›</a:t>
            </a:fld>
            <a:endParaRPr lang="en-US" dirty="0"/>
          </a:p>
        </p:txBody>
      </p:sp>
    </p:spTree>
    <p:extLst>
      <p:ext uri="{BB962C8B-B14F-4D97-AF65-F5344CB8AC3E}">
        <p14:creationId xmlns:p14="http://schemas.microsoft.com/office/powerpoint/2010/main" val="32932116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548640" y="1280159"/>
            <a:ext cx="54102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280159"/>
            <a:ext cx="54102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C733F11-CCD5-4110-A3AE-7E32CDF7F226}" type="slidenum">
              <a:rPr lang="en-US" smtClean="0"/>
              <a:pPr/>
              <a:t>‹#›</a:t>
            </a:fld>
            <a:endParaRPr lang="en-US" dirty="0"/>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Tree>
    <p:extLst>
      <p:ext uri="{BB962C8B-B14F-4D97-AF65-F5344CB8AC3E}">
        <p14:creationId xmlns:p14="http://schemas.microsoft.com/office/powerpoint/2010/main" val="30152435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48640" y="1280160"/>
            <a:ext cx="5386388" cy="64008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6536" y="1920239"/>
            <a:ext cx="5386388"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280160"/>
            <a:ext cx="5389562"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1920239"/>
            <a:ext cx="5389562"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C733F11-CCD5-4110-A3AE-7E32CDF7F226}" type="slidenum">
              <a:rPr lang="en-US" smtClean="0"/>
              <a:pPr/>
              <a:t>‹#›</a:t>
            </a:fld>
            <a:endParaRPr lang="en-US" dirty="0"/>
          </a:p>
        </p:txBody>
      </p:sp>
      <p:sp>
        <p:nvSpPr>
          <p:cNvPr id="10" name="Footer Placeholder 4"/>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Tree>
    <p:extLst>
      <p:ext uri="{BB962C8B-B14F-4D97-AF65-F5344CB8AC3E}">
        <p14:creationId xmlns:p14="http://schemas.microsoft.com/office/powerpoint/2010/main" val="387939392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733F11-CCD5-4110-A3AE-7E32CDF7F226}" type="slidenum">
              <a:rPr lang="en-US" smtClean="0"/>
              <a:pPr/>
              <a:t>‹#›</a:t>
            </a:fld>
            <a:endParaRPr lang="en-US" dirty="0"/>
          </a:p>
        </p:txBody>
      </p:sp>
      <p:sp>
        <p:nvSpPr>
          <p:cNvPr id="7" name="Title 1"/>
          <p:cNvSpPr>
            <a:spLocks noGrp="1"/>
          </p:cNvSpPr>
          <p:nvPr>
            <p:ph type="title" hasCustomPrompt="1"/>
          </p:nvPr>
        </p:nvSpPr>
        <p:spPr>
          <a:xfrm>
            <a:off x="609600" y="243106"/>
            <a:ext cx="10972800" cy="786759"/>
          </a:xfrm>
        </p:spPr>
        <p:txBody>
          <a:bodyPr/>
          <a:lstStyle/>
          <a:p>
            <a:r>
              <a:rPr lang="en-US" dirty="0"/>
              <a:t>CLICK TO EDIT MASTER TITLE STYLE</a:t>
            </a: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Tree>
    <p:extLst>
      <p:ext uri="{BB962C8B-B14F-4D97-AF65-F5344CB8AC3E}">
        <p14:creationId xmlns:p14="http://schemas.microsoft.com/office/powerpoint/2010/main" val="41858742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C733F11-CCD5-4110-A3AE-7E32CDF7F226}" type="slidenum">
              <a:rPr lang="en-US" smtClean="0"/>
              <a:pPr/>
              <a:t>‹#›</a:t>
            </a:fld>
            <a:endParaRPr lang="en-US" dirty="0"/>
          </a:p>
        </p:txBody>
      </p:sp>
      <p:sp>
        <p:nvSpPr>
          <p:cNvPr id="7"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Tree>
    <p:extLst>
      <p:ext uri="{BB962C8B-B14F-4D97-AF65-F5344CB8AC3E}">
        <p14:creationId xmlns:p14="http://schemas.microsoft.com/office/powerpoint/2010/main" val="64171914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8311"/>
          <a:stretch/>
        </p:blipFill>
        <p:spPr>
          <a:xfrm>
            <a:off x="2438400" y="274320"/>
            <a:ext cx="7315200" cy="5881614"/>
          </a:xfrm>
          <a:prstGeom prst="rect">
            <a:avLst/>
          </a:prstGeom>
        </p:spPr>
      </p:pic>
      <p:sp>
        <p:nvSpPr>
          <p:cNvPr id="9" name="object 5"/>
          <p:cNvSpPr/>
          <p:nvPr/>
        </p:nvSpPr>
        <p:spPr>
          <a:xfrm>
            <a:off x="0" y="5726185"/>
            <a:ext cx="3434111" cy="1154715"/>
          </a:xfrm>
          <a:prstGeom prst="rect">
            <a:avLst/>
          </a:prstGeom>
          <a:blipFill>
            <a:blip r:embed="rId6" cstate="email">
              <a:extLst>
                <a:ext uri="{28A0092B-C50C-407E-A947-70E740481C1C}">
                  <a14:useLocalDpi xmlns:a14="http://schemas.microsoft.com/office/drawing/2010/main"/>
                </a:ext>
              </a:extLst>
            </a:blip>
            <a:srcRect/>
            <a:stretch>
              <a:fillRect l="-59171" r="1"/>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0" name="object 5"/>
          <p:cNvSpPr/>
          <p:nvPr/>
        </p:nvSpPr>
        <p:spPr>
          <a:xfrm>
            <a:off x="4597774" y="5726033"/>
            <a:ext cx="5466108" cy="115471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1" name="object 5"/>
          <p:cNvSpPr/>
          <p:nvPr/>
        </p:nvSpPr>
        <p:spPr>
          <a:xfrm>
            <a:off x="3196607" y="5726184"/>
            <a:ext cx="800668" cy="1154715"/>
          </a:xfrm>
          <a:prstGeom prst="rect">
            <a:avLst/>
          </a:prstGeom>
          <a:blipFill>
            <a:blip r:embed="rId6" cstate="email">
              <a:extLst>
                <a:ext uri="{28A0092B-C50C-407E-A947-70E740481C1C}">
                  <a14:useLocalDpi xmlns:a14="http://schemas.microsoft.com/office/drawing/2010/main"/>
                </a:ext>
              </a:extLst>
            </a:blip>
            <a:srcRect/>
            <a:stretch>
              <a:fillRect l="-444437" r="-13825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2" name="object 5"/>
          <p:cNvSpPr/>
          <p:nvPr/>
        </p:nvSpPr>
        <p:spPr>
          <a:xfrm>
            <a:off x="3997275" y="5726183"/>
            <a:ext cx="800668" cy="1154715"/>
          </a:xfrm>
          <a:prstGeom prst="rect">
            <a:avLst/>
          </a:prstGeom>
          <a:blipFill>
            <a:blip r:embed="rId6" cstate="email">
              <a:extLst>
                <a:ext uri="{28A0092B-C50C-407E-A947-70E740481C1C}">
                  <a14:useLocalDpi xmlns:a14="http://schemas.microsoft.com/office/drawing/2010/main"/>
                </a:ext>
              </a:extLst>
            </a:blip>
            <a:srcRect/>
            <a:stretch>
              <a:fillRect l="-133714" r="-44897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3" name="object 5"/>
          <p:cNvSpPr/>
          <p:nvPr/>
        </p:nvSpPr>
        <p:spPr>
          <a:xfrm>
            <a:off x="11230782" y="5706776"/>
            <a:ext cx="961220" cy="1154715"/>
          </a:xfrm>
          <a:prstGeom prst="rect">
            <a:avLst/>
          </a:prstGeom>
          <a:blipFill>
            <a:blip r:embed="rId6" cstate="email">
              <a:extLst>
                <a:ext uri="{28A0092B-C50C-407E-A947-70E740481C1C}">
                  <a14:useLocalDpi xmlns:a14="http://schemas.microsoft.com/office/drawing/2010/main"/>
                </a:ext>
              </a:extLst>
            </a:blip>
            <a:srcRect/>
            <a:stretch>
              <a:fillRect l="1" r="-468664"/>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4" name="object 5"/>
          <p:cNvSpPr/>
          <p:nvPr/>
        </p:nvSpPr>
        <p:spPr>
          <a:xfrm>
            <a:off x="9808179" y="5718147"/>
            <a:ext cx="800668" cy="1154715"/>
          </a:xfrm>
          <a:prstGeom prst="rect">
            <a:avLst/>
          </a:prstGeom>
          <a:blipFill>
            <a:blip r:embed="rId6" cstate="email">
              <a:extLst>
                <a:ext uri="{28A0092B-C50C-407E-A947-70E740481C1C}">
                  <a14:useLocalDpi xmlns:a14="http://schemas.microsoft.com/office/drawing/2010/main"/>
                </a:ext>
              </a:extLst>
            </a:blip>
            <a:srcRect/>
            <a:stretch>
              <a:fillRect l="-444437" r="-13825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5" name="object 5"/>
          <p:cNvSpPr/>
          <p:nvPr/>
        </p:nvSpPr>
        <p:spPr>
          <a:xfrm>
            <a:off x="10619566" y="5712536"/>
            <a:ext cx="800668" cy="1154715"/>
          </a:xfrm>
          <a:prstGeom prst="rect">
            <a:avLst/>
          </a:prstGeom>
          <a:blipFill>
            <a:blip r:embed="rId6" cstate="email">
              <a:extLst>
                <a:ext uri="{28A0092B-C50C-407E-A947-70E740481C1C}">
                  <a14:useLocalDpi xmlns:a14="http://schemas.microsoft.com/office/drawing/2010/main"/>
                </a:ext>
              </a:extLst>
            </a:blip>
            <a:srcRect/>
            <a:stretch>
              <a:fillRect l="-133714" r="-44897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Tree>
    <p:extLst>
      <p:ext uri="{BB962C8B-B14F-4D97-AF65-F5344CB8AC3E}">
        <p14:creationId xmlns:p14="http://schemas.microsoft.com/office/powerpoint/2010/main" val="1558796363"/>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15" r:id="rId3"/>
  </p:sldLayoutIdLst>
  <p:transition spd="slow">
    <p:push dir="u"/>
  </p:transition>
  <p:hf hdr="0" dt="0"/>
  <p:txStyles>
    <p:titleStyle>
      <a:lvl1pPr algn="ctr" defTabSz="342779" rtl="0" eaLnBrk="1" latinLnBrk="0" hangingPunct="1">
        <a:spcBef>
          <a:spcPct val="0"/>
        </a:spcBef>
        <a:buNone/>
        <a:defRPr sz="3300" kern="1200">
          <a:solidFill>
            <a:schemeClr val="tx1"/>
          </a:solidFill>
          <a:latin typeface="+mj-lt"/>
          <a:ea typeface="+mj-ea"/>
          <a:cs typeface="+mj-cs"/>
        </a:defRPr>
      </a:lvl1pPr>
    </p:titleStyle>
    <p:bodyStyle>
      <a:lvl1pPr marL="257085" indent="-257085" algn="l" defTabSz="342779" rtl="0" eaLnBrk="1" latinLnBrk="0" hangingPunct="1">
        <a:spcBef>
          <a:spcPct val="20000"/>
        </a:spcBef>
        <a:buFont typeface="Arial"/>
        <a:buChar char="•"/>
        <a:defRPr sz="2400" kern="1200">
          <a:solidFill>
            <a:schemeClr val="tx1"/>
          </a:solidFill>
          <a:latin typeface="+mn-lt"/>
          <a:ea typeface="+mn-ea"/>
          <a:cs typeface="+mn-cs"/>
        </a:defRPr>
      </a:lvl1pPr>
      <a:lvl2pPr marL="557017" indent="-214238" algn="l" defTabSz="342779" rtl="0" eaLnBrk="1" latinLnBrk="0" hangingPunct="1">
        <a:spcBef>
          <a:spcPct val="20000"/>
        </a:spcBef>
        <a:buFont typeface="Arial"/>
        <a:buChar char="–"/>
        <a:defRPr sz="2100" kern="1200">
          <a:solidFill>
            <a:schemeClr val="tx1"/>
          </a:solidFill>
          <a:latin typeface="+mn-lt"/>
          <a:ea typeface="+mn-ea"/>
          <a:cs typeface="+mn-cs"/>
        </a:defRPr>
      </a:lvl2pPr>
      <a:lvl3pPr marL="856949" indent="-171389" algn="l" defTabSz="342779" rtl="0" eaLnBrk="1" latinLnBrk="0" hangingPunct="1">
        <a:spcBef>
          <a:spcPct val="20000"/>
        </a:spcBef>
        <a:buFont typeface="Arial"/>
        <a:buChar char="•"/>
        <a:defRPr sz="1800" kern="1200">
          <a:solidFill>
            <a:schemeClr val="tx1"/>
          </a:solidFill>
          <a:latin typeface="+mn-lt"/>
          <a:ea typeface="+mn-ea"/>
          <a:cs typeface="+mn-cs"/>
        </a:defRPr>
      </a:lvl3pPr>
      <a:lvl4pPr marL="1199729" indent="-171389" algn="l" defTabSz="342779" rtl="0" eaLnBrk="1" latinLnBrk="0" hangingPunct="1">
        <a:spcBef>
          <a:spcPct val="20000"/>
        </a:spcBef>
        <a:buFont typeface="Arial"/>
        <a:buChar char="–"/>
        <a:defRPr sz="1500" kern="1200">
          <a:solidFill>
            <a:schemeClr val="tx1"/>
          </a:solidFill>
          <a:latin typeface="+mn-lt"/>
          <a:ea typeface="+mn-ea"/>
          <a:cs typeface="+mn-cs"/>
        </a:defRPr>
      </a:lvl4pPr>
      <a:lvl5pPr marL="1542509" indent="-171389" algn="l" defTabSz="342779" rtl="0" eaLnBrk="1" latinLnBrk="0" hangingPunct="1">
        <a:spcBef>
          <a:spcPct val="20000"/>
        </a:spcBef>
        <a:buFont typeface="Arial"/>
        <a:buChar char="»"/>
        <a:defRPr sz="1500" kern="1200">
          <a:solidFill>
            <a:schemeClr val="tx1"/>
          </a:solidFill>
          <a:latin typeface="+mn-lt"/>
          <a:ea typeface="+mn-ea"/>
          <a:cs typeface="+mn-cs"/>
        </a:defRPr>
      </a:lvl5pPr>
      <a:lvl6pPr marL="1885289" indent="-171389" algn="l" defTabSz="342779" rtl="0" eaLnBrk="1" latinLnBrk="0" hangingPunct="1">
        <a:spcBef>
          <a:spcPct val="20000"/>
        </a:spcBef>
        <a:buFont typeface="Arial"/>
        <a:buChar char="•"/>
        <a:defRPr sz="1500" kern="1200">
          <a:solidFill>
            <a:schemeClr val="tx1"/>
          </a:solidFill>
          <a:latin typeface="+mn-lt"/>
          <a:ea typeface="+mn-ea"/>
          <a:cs typeface="+mn-cs"/>
        </a:defRPr>
      </a:lvl6pPr>
      <a:lvl7pPr marL="2228069" indent="-171389" algn="l" defTabSz="342779" rtl="0" eaLnBrk="1" latinLnBrk="0" hangingPunct="1">
        <a:spcBef>
          <a:spcPct val="20000"/>
        </a:spcBef>
        <a:buFont typeface="Arial"/>
        <a:buChar char="•"/>
        <a:defRPr sz="1500" kern="1200">
          <a:solidFill>
            <a:schemeClr val="tx1"/>
          </a:solidFill>
          <a:latin typeface="+mn-lt"/>
          <a:ea typeface="+mn-ea"/>
          <a:cs typeface="+mn-cs"/>
        </a:defRPr>
      </a:lvl7pPr>
      <a:lvl8pPr marL="2570848" indent="-171389" algn="l" defTabSz="342779" rtl="0" eaLnBrk="1" latinLnBrk="0" hangingPunct="1">
        <a:spcBef>
          <a:spcPct val="20000"/>
        </a:spcBef>
        <a:buFont typeface="Arial"/>
        <a:buChar char="•"/>
        <a:defRPr sz="1500" kern="1200">
          <a:solidFill>
            <a:schemeClr val="tx1"/>
          </a:solidFill>
          <a:latin typeface="+mn-lt"/>
          <a:ea typeface="+mn-ea"/>
          <a:cs typeface="+mn-cs"/>
        </a:defRPr>
      </a:lvl8pPr>
      <a:lvl9pPr marL="2913628" indent="-171389" algn="l" defTabSz="342779"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79" rtl="0" eaLnBrk="1" latinLnBrk="0" hangingPunct="1">
        <a:defRPr sz="1350" kern="1200">
          <a:solidFill>
            <a:schemeClr val="tx1"/>
          </a:solidFill>
          <a:latin typeface="+mn-lt"/>
          <a:ea typeface="+mn-ea"/>
          <a:cs typeface="+mn-cs"/>
        </a:defRPr>
      </a:lvl1pPr>
      <a:lvl2pPr marL="342779" algn="l" defTabSz="342779" rtl="0" eaLnBrk="1" latinLnBrk="0" hangingPunct="1">
        <a:defRPr sz="1350" kern="1200">
          <a:solidFill>
            <a:schemeClr val="tx1"/>
          </a:solidFill>
          <a:latin typeface="+mn-lt"/>
          <a:ea typeface="+mn-ea"/>
          <a:cs typeface="+mn-cs"/>
        </a:defRPr>
      </a:lvl2pPr>
      <a:lvl3pPr marL="685559" algn="l" defTabSz="342779" rtl="0" eaLnBrk="1" latinLnBrk="0" hangingPunct="1">
        <a:defRPr sz="1350" kern="1200">
          <a:solidFill>
            <a:schemeClr val="tx1"/>
          </a:solidFill>
          <a:latin typeface="+mn-lt"/>
          <a:ea typeface="+mn-ea"/>
          <a:cs typeface="+mn-cs"/>
        </a:defRPr>
      </a:lvl3pPr>
      <a:lvl4pPr marL="1028339" algn="l" defTabSz="342779" rtl="0" eaLnBrk="1" latinLnBrk="0" hangingPunct="1">
        <a:defRPr sz="1350" kern="1200">
          <a:solidFill>
            <a:schemeClr val="tx1"/>
          </a:solidFill>
          <a:latin typeface="+mn-lt"/>
          <a:ea typeface="+mn-ea"/>
          <a:cs typeface="+mn-cs"/>
        </a:defRPr>
      </a:lvl4pPr>
      <a:lvl5pPr marL="1371119" algn="l" defTabSz="342779" rtl="0" eaLnBrk="1" latinLnBrk="0" hangingPunct="1">
        <a:defRPr sz="1350" kern="1200">
          <a:solidFill>
            <a:schemeClr val="tx1"/>
          </a:solidFill>
          <a:latin typeface="+mn-lt"/>
          <a:ea typeface="+mn-ea"/>
          <a:cs typeface="+mn-cs"/>
        </a:defRPr>
      </a:lvl5pPr>
      <a:lvl6pPr marL="1713899" algn="l" defTabSz="342779" rtl="0" eaLnBrk="1" latinLnBrk="0" hangingPunct="1">
        <a:defRPr sz="1350" kern="1200">
          <a:solidFill>
            <a:schemeClr val="tx1"/>
          </a:solidFill>
          <a:latin typeface="+mn-lt"/>
          <a:ea typeface="+mn-ea"/>
          <a:cs typeface="+mn-cs"/>
        </a:defRPr>
      </a:lvl6pPr>
      <a:lvl7pPr marL="2056678" algn="l" defTabSz="342779" rtl="0" eaLnBrk="1" latinLnBrk="0" hangingPunct="1">
        <a:defRPr sz="1350" kern="1200">
          <a:solidFill>
            <a:schemeClr val="tx1"/>
          </a:solidFill>
          <a:latin typeface="+mn-lt"/>
          <a:ea typeface="+mn-ea"/>
          <a:cs typeface="+mn-cs"/>
        </a:defRPr>
      </a:lvl7pPr>
      <a:lvl8pPr marL="2399459" algn="l" defTabSz="342779" rtl="0" eaLnBrk="1" latinLnBrk="0" hangingPunct="1">
        <a:defRPr sz="1350" kern="1200">
          <a:solidFill>
            <a:schemeClr val="tx1"/>
          </a:solidFill>
          <a:latin typeface="+mn-lt"/>
          <a:ea typeface="+mn-ea"/>
          <a:cs typeface="+mn-cs"/>
        </a:defRPr>
      </a:lvl8pPr>
      <a:lvl9pPr marL="2742237" algn="l" defTabSz="34277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9114"/>
            <a:ext cx="10988565" cy="494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b="1">
                <a:solidFill>
                  <a:srgbClr val="58595B"/>
                </a:solidFill>
              </a:defRPr>
            </a:lvl1pPr>
          </a:lstStyle>
          <a:p>
            <a:r>
              <a:rPr lang="en-US" dirty="0"/>
              <a:t>Invictus Games Venue RECCE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58595B"/>
                </a:solidFill>
              </a:defRPr>
            </a:lvl1pPr>
          </a:lstStyle>
          <a:p>
            <a:fld id="{BC733F11-CCD5-4110-A3AE-7E32CDF7F226}" type="slidenum">
              <a:rPr lang="en-US" smtClean="0"/>
              <a:pPr/>
              <a:t>‹#›</a:t>
            </a:fld>
            <a:endParaRPr lang="en-US" dirty="0"/>
          </a:p>
        </p:txBody>
      </p:sp>
      <p:grpSp>
        <p:nvGrpSpPr>
          <p:cNvPr id="7" name="Group 6"/>
          <p:cNvGrpSpPr/>
          <p:nvPr/>
        </p:nvGrpSpPr>
        <p:grpSpPr>
          <a:xfrm>
            <a:off x="12700" y="237865"/>
            <a:ext cx="12168000" cy="792000"/>
            <a:chOff x="12700" y="237865"/>
            <a:chExt cx="12168000" cy="792000"/>
          </a:xfrm>
        </p:grpSpPr>
        <p:sp>
          <p:nvSpPr>
            <p:cNvPr id="8" name="Rectangle 7"/>
            <p:cNvSpPr/>
            <p:nvPr userDrawn="1"/>
          </p:nvSpPr>
          <p:spPr>
            <a:xfrm>
              <a:off x="12700" y="237865"/>
              <a:ext cx="12168000" cy="79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CA" sz="3200" kern="0" dirty="0">
                <a:solidFill>
                  <a:sysClr val="windowText" lastClr="000000"/>
                </a:solidFill>
                <a:latin typeface="Verdana" charset="0"/>
                <a:ea typeface="Verdana" charset="0"/>
                <a:cs typeface="Verdana" charset="0"/>
              </a:endParaRPr>
            </a:p>
          </p:txBody>
        </p:sp>
        <p:pic>
          <p:nvPicPr>
            <p:cNvPr id="9" name="Picture 8"/>
            <p:cNvPicPr>
              <a:picLocks noChangeAspect="1"/>
            </p:cNvPicPr>
            <p:nvPr userDrawn="1"/>
          </p:nvPicPr>
          <p:blipFill rotWithShape="1">
            <a:blip r:embed="rId8"/>
            <a:srcRect l="14559" t="28751" r="68157" b="1"/>
            <a:stretch/>
          </p:blipFill>
          <p:spPr>
            <a:xfrm rot="10800000">
              <a:off x="25399" y="254247"/>
              <a:ext cx="1517497" cy="769678"/>
            </a:xfrm>
            <a:prstGeom prst="rect">
              <a:avLst/>
            </a:prstGeom>
          </p:spPr>
        </p:pic>
        <p:pic>
          <p:nvPicPr>
            <p:cNvPr id="10" name="Picture 9"/>
            <p:cNvPicPr>
              <a:picLocks noChangeAspect="1"/>
            </p:cNvPicPr>
            <p:nvPr userDrawn="1"/>
          </p:nvPicPr>
          <p:blipFill rotWithShape="1">
            <a:blip r:embed="rId8"/>
            <a:srcRect l="16983" t="30268" r="67798"/>
            <a:stretch/>
          </p:blipFill>
          <p:spPr>
            <a:xfrm rot="10800000" flipH="1">
              <a:off x="10843157" y="257928"/>
              <a:ext cx="1336143" cy="753298"/>
            </a:xfrm>
            <a:prstGeom prst="rect">
              <a:avLst/>
            </a:prstGeom>
          </p:spPr>
        </p:pic>
      </p:grpSp>
      <p:sp>
        <p:nvSpPr>
          <p:cNvPr id="2" name="Title Placeholder 1"/>
          <p:cNvSpPr>
            <a:spLocks noGrp="1"/>
          </p:cNvSpPr>
          <p:nvPr>
            <p:ph type="title"/>
          </p:nvPr>
        </p:nvSpPr>
        <p:spPr>
          <a:xfrm>
            <a:off x="609600" y="243106"/>
            <a:ext cx="10972800" cy="786759"/>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247331" y="5060624"/>
            <a:ext cx="2057400" cy="2054879"/>
          </a:xfrm>
          <a:prstGeom prst="rect">
            <a:avLst/>
          </a:prstGeom>
        </p:spPr>
      </p:pic>
    </p:spTree>
    <p:extLst>
      <p:ext uri="{BB962C8B-B14F-4D97-AF65-F5344CB8AC3E}">
        <p14:creationId xmlns:p14="http://schemas.microsoft.com/office/powerpoint/2010/main" val="386114095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p:transition spd="slow">
    <p:push dir="u"/>
  </p:transition>
  <p:hf hdr="0" dt="0"/>
  <p:txStyles>
    <p:titleStyle>
      <a:lvl1pPr algn="ctr" defTabSz="914400" rtl="0" eaLnBrk="1" latinLnBrk="0" hangingPunct="1">
        <a:spcBef>
          <a:spcPct val="0"/>
        </a:spcBef>
        <a:buNone/>
        <a:defRPr sz="3200" b="1" kern="1200">
          <a:solidFill>
            <a:srgbClr val="FFD70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ts val="300"/>
        </a:spcBef>
        <a:spcAft>
          <a:spcPts val="600"/>
        </a:spcAft>
        <a:buClr>
          <a:srgbClr val="FFD700"/>
        </a:buClr>
        <a:buFont typeface="Wingdings" panose="05000000000000000000" pitchFamily="2"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300"/>
        </a:spcBef>
        <a:spcAft>
          <a:spcPts val="600"/>
        </a:spcAft>
        <a:buClr>
          <a:srgbClr val="878787"/>
        </a:buClr>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ts val="300"/>
        </a:spcBef>
        <a:spcAft>
          <a:spcPts val="600"/>
        </a:spcAft>
        <a:buClr>
          <a:srgbClr val="FFD700"/>
        </a:buClr>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ts val="300"/>
        </a:spcBef>
        <a:spcAft>
          <a:spcPts val="600"/>
        </a:spcAft>
        <a:buClr>
          <a:srgbClr val="878787"/>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ts val="300"/>
        </a:spcBef>
        <a:spcAft>
          <a:spcPts val="600"/>
        </a:spcAft>
        <a:buClr>
          <a:srgbClr val="FFD700"/>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8311"/>
          <a:stretch/>
        </p:blipFill>
        <p:spPr>
          <a:xfrm>
            <a:off x="2438400" y="274320"/>
            <a:ext cx="7315200" cy="5881614"/>
          </a:xfrm>
          <a:prstGeom prst="rect">
            <a:avLst/>
          </a:prstGeom>
        </p:spPr>
      </p:pic>
      <p:sp>
        <p:nvSpPr>
          <p:cNvPr id="9" name="object 5"/>
          <p:cNvSpPr/>
          <p:nvPr/>
        </p:nvSpPr>
        <p:spPr>
          <a:xfrm>
            <a:off x="0" y="5726185"/>
            <a:ext cx="3434111" cy="1154715"/>
          </a:xfrm>
          <a:prstGeom prst="rect">
            <a:avLst/>
          </a:prstGeom>
          <a:blipFill>
            <a:blip r:embed="rId7" cstate="email">
              <a:extLst>
                <a:ext uri="{28A0092B-C50C-407E-A947-70E740481C1C}">
                  <a14:useLocalDpi xmlns:a14="http://schemas.microsoft.com/office/drawing/2010/main"/>
                </a:ext>
              </a:extLst>
            </a:blip>
            <a:srcRect/>
            <a:stretch>
              <a:fillRect l="-59171" r="1"/>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0" name="object 5"/>
          <p:cNvSpPr/>
          <p:nvPr/>
        </p:nvSpPr>
        <p:spPr>
          <a:xfrm>
            <a:off x="4597774" y="5726033"/>
            <a:ext cx="5466108" cy="115471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1" name="object 5"/>
          <p:cNvSpPr/>
          <p:nvPr/>
        </p:nvSpPr>
        <p:spPr>
          <a:xfrm>
            <a:off x="3196607" y="5726184"/>
            <a:ext cx="800668" cy="1154715"/>
          </a:xfrm>
          <a:prstGeom prst="rect">
            <a:avLst/>
          </a:prstGeom>
          <a:blipFill>
            <a:blip r:embed="rId7" cstate="email">
              <a:extLst>
                <a:ext uri="{28A0092B-C50C-407E-A947-70E740481C1C}">
                  <a14:useLocalDpi xmlns:a14="http://schemas.microsoft.com/office/drawing/2010/main"/>
                </a:ext>
              </a:extLst>
            </a:blip>
            <a:srcRect/>
            <a:stretch>
              <a:fillRect l="-444437" r="-13825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2" name="object 5"/>
          <p:cNvSpPr/>
          <p:nvPr/>
        </p:nvSpPr>
        <p:spPr>
          <a:xfrm>
            <a:off x="3997275" y="5726183"/>
            <a:ext cx="800668" cy="1154715"/>
          </a:xfrm>
          <a:prstGeom prst="rect">
            <a:avLst/>
          </a:prstGeom>
          <a:blipFill>
            <a:blip r:embed="rId7" cstate="email">
              <a:extLst>
                <a:ext uri="{28A0092B-C50C-407E-A947-70E740481C1C}">
                  <a14:useLocalDpi xmlns:a14="http://schemas.microsoft.com/office/drawing/2010/main"/>
                </a:ext>
              </a:extLst>
            </a:blip>
            <a:srcRect/>
            <a:stretch>
              <a:fillRect l="-133714" r="-44897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3" name="object 5"/>
          <p:cNvSpPr/>
          <p:nvPr/>
        </p:nvSpPr>
        <p:spPr>
          <a:xfrm>
            <a:off x="11230782" y="5706776"/>
            <a:ext cx="961220" cy="1154715"/>
          </a:xfrm>
          <a:prstGeom prst="rect">
            <a:avLst/>
          </a:prstGeom>
          <a:blipFill>
            <a:blip r:embed="rId7" cstate="email">
              <a:extLst>
                <a:ext uri="{28A0092B-C50C-407E-A947-70E740481C1C}">
                  <a14:useLocalDpi xmlns:a14="http://schemas.microsoft.com/office/drawing/2010/main"/>
                </a:ext>
              </a:extLst>
            </a:blip>
            <a:srcRect/>
            <a:stretch>
              <a:fillRect l="1" r="-468664"/>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4" name="object 5"/>
          <p:cNvSpPr/>
          <p:nvPr/>
        </p:nvSpPr>
        <p:spPr>
          <a:xfrm>
            <a:off x="9808179" y="5718147"/>
            <a:ext cx="800668" cy="1154715"/>
          </a:xfrm>
          <a:prstGeom prst="rect">
            <a:avLst/>
          </a:prstGeom>
          <a:blipFill>
            <a:blip r:embed="rId7" cstate="email">
              <a:extLst>
                <a:ext uri="{28A0092B-C50C-407E-A947-70E740481C1C}">
                  <a14:useLocalDpi xmlns:a14="http://schemas.microsoft.com/office/drawing/2010/main"/>
                </a:ext>
              </a:extLst>
            </a:blip>
            <a:srcRect/>
            <a:stretch>
              <a:fillRect l="-444437" r="-13825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
        <p:nvSpPr>
          <p:cNvPr id="15" name="object 5"/>
          <p:cNvSpPr/>
          <p:nvPr/>
        </p:nvSpPr>
        <p:spPr>
          <a:xfrm>
            <a:off x="10619566" y="5712536"/>
            <a:ext cx="800668" cy="1154715"/>
          </a:xfrm>
          <a:prstGeom prst="rect">
            <a:avLst/>
          </a:prstGeom>
          <a:blipFill>
            <a:blip r:embed="rId7" cstate="email">
              <a:extLst>
                <a:ext uri="{28A0092B-C50C-407E-A947-70E740481C1C}">
                  <a14:useLocalDpi xmlns:a14="http://schemas.microsoft.com/office/drawing/2010/main"/>
                </a:ext>
              </a:extLst>
            </a:blip>
            <a:srcRect/>
            <a:stretch>
              <a:fillRect l="-133714" r="-448977"/>
            </a:stretch>
          </a:blip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prstClr val="white"/>
              </a:solidFill>
            </a:endParaRPr>
          </a:p>
        </p:txBody>
      </p:sp>
    </p:spTree>
    <p:extLst>
      <p:ext uri="{BB962C8B-B14F-4D97-AF65-F5344CB8AC3E}">
        <p14:creationId xmlns:p14="http://schemas.microsoft.com/office/powerpoint/2010/main" val="3200805197"/>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Lst>
  <p:transition spd="slow">
    <p:push dir="u"/>
  </p:transition>
  <p:hf hdr="0" dt="0"/>
  <p:txStyles>
    <p:titleStyle>
      <a:lvl1pPr algn="ctr" defTabSz="342779" rtl="0" eaLnBrk="1" latinLnBrk="0" hangingPunct="1">
        <a:spcBef>
          <a:spcPct val="0"/>
        </a:spcBef>
        <a:buNone/>
        <a:defRPr sz="3300" kern="1200">
          <a:solidFill>
            <a:schemeClr val="tx1"/>
          </a:solidFill>
          <a:latin typeface="+mj-lt"/>
          <a:ea typeface="+mj-ea"/>
          <a:cs typeface="+mj-cs"/>
        </a:defRPr>
      </a:lvl1pPr>
    </p:titleStyle>
    <p:bodyStyle>
      <a:lvl1pPr marL="257085" indent="-257085" algn="l" defTabSz="342779" rtl="0" eaLnBrk="1" latinLnBrk="0" hangingPunct="1">
        <a:spcBef>
          <a:spcPct val="20000"/>
        </a:spcBef>
        <a:buFont typeface="Arial"/>
        <a:buChar char="•"/>
        <a:defRPr sz="2400" kern="1200">
          <a:solidFill>
            <a:schemeClr val="tx1"/>
          </a:solidFill>
          <a:latin typeface="+mn-lt"/>
          <a:ea typeface="+mn-ea"/>
          <a:cs typeface="+mn-cs"/>
        </a:defRPr>
      </a:lvl1pPr>
      <a:lvl2pPr marL="557017" indent="-214238" algn="l" defTabSz="342779" rtl="0" eaLnBrk="1" latinLnBrk="0" hangingPunct="1">
        <a:spcBef>
          <a:spcPct val="20000"/>
        </a:spcBef>
        <a:buFont typeface="Arial"/>
        <a:buChar char="–"/>
        <a:defRPr sz="2100" kern="1200">
          <a:solidFill>
            <a:schemeClr val="tx1"/>
          </a:solidFill>
          <a:latin typeface="+mn-lt"/>
          <a:ea typeface="+mn-ea"/>
          <a:cs typeface="+mn-cs"/>
        </a:defRPr>
      </a:lvl2pPr>
      <a:lvl3pPr marL="856949" indent="-171389" algn="l" defTabSz="342779" rtl="0" eaLnBrk="1" latinLnBrk="0" hangingPunct="1">
        <a:spcBef>
          <a:spcPct val="20000"/>
        </a:spcBef>
        <a:buFont typeface="Arial"/>
        <a:buChar char="•"/>
        <a:defRPr sz="1800" kern="1200">
          <a:solidFill>
            <a:schemeClr val="tx1"/>
          </a:solidFill>
          <a:latin typeface="+mn-lt"/>
          <a:ea typeface="+mn-ea"/>
          <a:cs typeface="+mn-cs"/>
        </a:defRPr>
      </a:lvl3pPr>
      <a:lvl4pPr marL="1199729" indent="-171389" algn="l" defTabSz="342779" rtl="0" eaLnBrk="1" latinLnBrk="0" hangingPunct="1">
        <a:spcBef>
          <a:spcPct val="20000"/>
        </a:spcBef>
        <a:buFont typeface="Arial"/>
        <a:buChar char="–"/>
        <a:defRPr sz="1500" kern="1200">
          <a:solidFill>
            <a:schemeClr val="tx1"/>
          </a:solidFill>
          <a:latin typeface="+mn-lt"/>
          <a:ea typeface="+mn-ea"/>
          <a:cs typeface="+mn-cs"/>
        </a:defRPr>
      </a:lvl4pPr>
      <a:lvl5pPr marL="1542509" indent="-171389" algn="l" defTabSz="342779" rtl="0" eaLnBrk="1" latinLnBrk="0" hangingPunct="1">
        <a:spcBef>
          <a:spcPct val="20000"/>
        </a:spcBef>
        <a:buFont typeface="Arial"/>
        <a:buChar char="»"/>
        <a:defRPr sz="1500" kern="1200">
          <a:solidFill>
            <a:schemeClr val="tx1"/>
          </a:solidFill>
          <a:latin typeface="+mn-lt"/>
          <a:ea typeface="+mn-ea"/>
          <a:cs typeface="+mn-cs"/>
        </a:defRPr>
      </a:lvl5pPr>
      <a:lvl6pPr marL="1885289" indent="-171389" algn="l" defTabSz="342779" rtl="0" eaLnBrk="1" latinLnBrk="0" hangingPunct="1">
        <a:spcBef>
          <a:spcPct val="20000"/>
        </a:spcBef>
        <a:buFont typeface="Arial"/>
        <a:buChar char="•"/>
        <a:defRPr sz="1500" kern="1200">
          <a:solidFill>
            <a:schemeClr val="tx1"/>
          </a:solidFill>
          <a:latin typeface="+mn-lt"/>
          <a:ea typeface="+mn-ea"/>
          <a:cs typeface="+mn-cs"/>
        </a:defRPr>
      </a:lvl6pPr>
      <a:lvl7pPr marL="2228069" indent="-171389" algn="l" defTabSz="342779" rtl="0" eaLnBrk="1" latinLnBrk="0" hangingPunct="1">
        <a:spcBef>
          <a:spcPct val="20000"/>
        </a:spcBef>
        <a:buFont typeface="Arial"/>
        <a:buChar char="•"/>
        <a:defRPr sz="1500" kern="1200">
          <a:solidFill>
            <a:schemeClr val="tx1"/>
          </a:solidFill>
          <a:latin typeface="+mn-lt"/>
          <a:ea typeface="+mn-ea"/>
          <a:cs typeface="+mn-cs"/>
        </a:defRPr>
      </a:lvl7pPr>
      <a:lvl8pPr marL="2570848" indent="-171389" algn="l" defTabSz="342779" rtl="0" eaLnBrk="1" latinLnBrk="0" hangingPunct="1">
        <a:spcBef>
          <a:spcPct val="20000"/>
        </a:spcBef>
        <a:buFont typeface="Arial"/>
        <a:buChar char="•"/>
        <a:defRPr sz="1500" kern="1200">
          <a:solidFill>
            <a:schemeClr val="tx1"/>
          </a:solidFill>
          <a:latin typeface="+mn-lt"/>
          <a:ea typeface="+mn-ea"/>
          <a:cs typeface="+mn-cs"/>
        </a:defRPr>
      </a:lvl8pPr>
      <a:lvl9pPr marL="2913628" indent="-171389" algn="l" defTabSz="342779"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79" rtl="0" eaLnBrk="1" latinLnBrk="0" hangingPunct="1">
        <a:defRPr sz="1350" kern="1200">
          <a:solidFill>
            <a:schemeClr val="tx1"/>
          </a:solidFill>
          <a:latin typeface="+mn-lt"/>
          <a:ea typeface="+mn-ea"/>
          <a:cs typeface="+mn-cs"/>
        </a:defRPr>
      </a:lvl1pPr>
      <a:lvl2pPr marL="342779" algn="l" defTabSz="342779" rtl="0" eaLnBrk="1" latinLnBrk="0" hangingPunct="1">
        <a:defRPr sz="1350" kern="1200">
          <a:solidFill>
            <a:schemeClr val="tx1"/>
          </a:solidFill>
          <a:latin typeface="+mn-lt"/>
          <a:ea typeface="+mn-ea"/>
          <a:cs typeface="+mn-cs"/>
        </a:defRPr>
      </a:lvl2pPr>
      <a:lvl3pPr marL="685559" algn="l" defTabSz="342779" rtl="0" eaLnBrk="1" latinLnBrk="0" hangingPunct="1">
        <a:defRPr sz="1350" kern="1200">
          <a:solidFill>
            <a:schemeClr val="tx1"/>
          </a:solidFill>
          <a:latin typeface="+mn-lt"/>
          <a:ea typeface="+mn-ea"/>
          <a:cs typeface="+mn-cs"/>
        </a:defRPr>
      </a:lvl3pPr>
      <a:lvl4pPr marL="1028339" algn="l" defTabSz="342779" rtl="0" eaLnBrk="1" latinLnBrk="0" hangingPunct="1">
        <a:defRPr sz="1350" kern="1200">
          <a:solidFill>
            <a:schemeClr val="tx1"/>
          </a:solidFill>
          <a:latin typeface="+mn-lt"/>
          <a:ea typeface="+mn-ea"/>
          <a:cs typeface="+mn-cs"/>
        </a:defRPr>
      </a:lvl4pPr>
      <a:lvl5pPr marL="1371119" algn="l" defTabSz="342779" rtl="0" eaLnBrk="1" latinLnBrk="0" hangingPunct="1">
        <a:defRPr sz="1350" kern="1200">
          <a:solidFill>
            <a:schemeClr val="tx1"/>
          </a:solidFill>
          <a:latin typeface="+mn-lt"/>
          <a:ea typeface="+mn-ea"/>
          <a:cs typeface="+mn-cs"/>
        </a:defRPr>
      </a:lvl5pPr>
      <a:lvl6pPr marL="1713899" algn="l" defTabSz="342779" rtl="0" eaLnBrk="1" latinLnBrk="0" hangingPunct="1">
        <a:defRPr sz="1350" kern="1200">
          <a:solidFill>
            <a:schemeClr val="tx1"/>
          </a:solidFill>
          <a:latin typeface="+mn-lt"/>
          <a:ea typeface="+mn-ea"/>
          <a:cs typeface="+mn-cs"/>
        </a:defRPr>
      </a:lvl6pPr>
      <a:lvl7pPr marL="2056678" algn="l" defTabSz="342779" rtl="0" eaLnBrk="1" latinLnBrk="0" hangingPunct="1">
        <a:defRPr sz="1350" kern="1200">
          <a:solidFill>
            <a:schemeClr val="tx1"/>
          </a:solidFill>
          <a:latin typeface="+mn-lt"/>
          <a:ea typeface="+mn-ea"/>
          <a:cs typeface="+mn-cs"/>
        </a:defRPr>
      </a:lvl7pPr>
      <a:lvl8pPr marL="2399459" algn="l" defTabSz="342779" rtl="0" eaLnBrk="1" latinLnBrk="0" hangingPunct="1">
        <a:defRPr sz="1350" kern="1200">
          <a:solidFill>
            <a:schemeClr val="tx1"/>
          </a:solidFill>
          <a:latin typeface="+mn-lt"/>
          <a:ea typeface="+mn-ea"/>
          <a:cs typeface="+mn-cs"/>
        </a:defRPr>
      </a:lvl8pPr>
      <a:lvl9pPr marL="2742237" algn="l" defTabSz="34277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93879"/>
            <a:ext cx="10972800" cy="50322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307C5-D64C-4299-AABE-3FF4CEA1BB55}" type="datetimeFigureOut">
              <a:rPr lang="en-CA" smtClean="0">
                <a:solidFill>
                  <a:prstClr val="black">
                    <a:tint val="75000"/>
                  </a:prstClr>
                </a:solidFill>
              </a:rPr>
              <a:pPr/>
              <a:t>19/09/2017</a:t>
            </a:fld>
            <a:endParaRPr lang="en-C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59619-F1A8-4847-8E24-B7736590345F}" type="slidenum">
              <a:rPr lang="en-CA" smtClean="0">
                <a:solidFill>
                  <a:prstClr val="black">
                    <a:tint val="75000"/>
                  </a:prstClr>
                </a:solidFill>
              </a:rPr>
              <a:pPr/>
              <a:t>‹#›</a:t>
            </a:fld>
            <a:endParaRPr lang="en-CA" dirty="0">
              <a:solidFill>
                <a:prstClr val="black">
                  <a:tint val="75000"/>
                </a:prstClr>
              </a:solidFill>
            </a:endParaRPr>
          </a:p>
        </p:txBody>
      </p:sp>
      <p:pic>
        <p:nvPicPr>
          <p:cNvPr id="12" name="Picture 11" descr="C:\Users\Victoria\Documents\Steve and Maggie\Invictus\Logo.bmp"/>
          <p:cNvPicPr/>
          <p:nvPr userDrawn="1"/>
        </p:nvPicPr>
        <p:blipFill rotWithShape="1">
          <a:blip r:embed="rId25" cstate="print">
            <a:extLst>
              <a:ext uri="{28A0092B-C50C-407E-A947-70E740481C1C}">
                <a14:useLocalDpi xmlns:a14="http://schemas.microsoft.com/office/drawing/2010/main" val="0"/>
              </a:ext>
            </a:extLst>
          </a:blip>
          <a:srcRect b="-3571"/>
          <a:stretch/>
        </p:blipFill>
        <p:spPr bwMode="auto">
          <a:xfrm>
            <a:off x="406400" y="5943600"/>
            <a:ext cx="2743200" cy="838200"/>
          </a:xfrm>
          <a:prstGeom prst="rect">
            <a:avLst/>
          </a:prstGeom>
          <a:noFill/>
          <a:ln>
            <a:noFill/>
          </a:ln>
        </p:spPr>
      </p:pic>
      <p:grpSp>
        <p:nvGrpSpPr>
          <p:cNvPr id="13" name="Group 6"/>
          <p:cNvGrpSpPr/>
          <p:nvPr userDrawn="1"/>
        </p:nvGrpSpPr>
        <p:grpSpPr>
          <a:xfrm>
            <a:off x="518242" y="-144706"/>
            <a:ext cx="11165759" cy="1238584"/>
            <a:chOff x="428829" y="-4767"/>
            <a:chExt cx="7613018" cy="1092868"/>
          </a:xfrm>
        </p:grpSpPr>
        <p:sp>
          <p:nvSpPr>
            <p:cNvPr id="14" name="TextBox 13"/>
            <p:cNvSpPr txBox="1"/>
            <p:nvPr/>
          </p:nvSpPr>
          <p:spPr>
            <a:xfrm>
              <a:off x="441296" y="640015"/>
              <a:ext cx="7600550" cy="448086"/>
            </a:xfrm>
            <a:prstGeom prst="rect">
              <a:avLst/>
            </a:prstGeom>
            <a:noFill/>
          </p:spPr>
          <p:txBody>
            <a:bodyPr wrap="square" rtlCol="0" anchor="ctr">
              <a:spAutoFit/>
            </a:bodyPr>
            <a:lstStyle/>
            <a:p>
              <a:pPr algn="dist"/>
              <a:r>
                <a:rPr lang="en-US" sz="2700" dirty="0">
                  <a:solidFill>
                    <a:srgbClr val="767776"/>
                  </a:solidFill>
                  <a:latin typeface="Century Gothic"/>
                  <a:cs typeface="Century Gothic"/>
                </a:rPr>
                <a:t>....................................................................................</a:t>
              </a:r>
            </a:p>
          </p:txBody>
        </p:sp>
        <p:sp>
          <p:nvSpPr>
            <p:cNvPr id="16" name="TextBox 15"/>
            <p:cNvSpPr txBox="1"/>
            <p:nvPr/>
          </p:nvSpPr>
          <p:spPr>
            <a:xfrm>
              <a:off x="428829" y="-4767"/>
              <a:ext cx="7613018" cy="448086"/>
            </a:xfrm>
            <a:prstGeom prst="rect">
              <a:avLst/>
            </a:prstGeom>
            <a:noFill/>
          </p:spPr>
          <p:txBody>
            <a:bodyPr wrap="square" rtlCol="0" anchor="ctr">
              <a:spAutoFit/>
            </a:bodyPr>
            <a:lstStyle/>
            <a:p>
              <a:pPr algn="dist"/>
              <a:r>
                <a:rPr lang="en-US" sz="2700" dirty="0">
                  <a:solidFill>
                    <a:srgbClr val="767776"/>
                  </a:solidFill>
                  <a:latin typeface="Century Gothic"/>
                  <a:cs typeface="Century Gothic"/>
                </a:rPr>
                <a:t>.............................................................................</a:t>
              </a:r>
            </a:p>
          </p:txBody>
        </p:sp>
      </p:grpSp>
    </p:spTree>
    <p:extLst>
      <p:ext uri="{BB962C8B-B14F-4D97-AF65-F5344CB8AC3E}">
        <p14:creationId xmlns:p14="http://schemas.microsoft.com/office/powerpoint/2010/main" val="246679967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Lst>
  <p:transition spd="slow">
    <p:push dir="u"/>
  </p:transition>
  <p:txStyles>
    <p:titleStyle>
      <a:lvl1pPr algn="ctr" defTabSz="914400" rtl="0" eaLnBrk="1" latinLnBrk="0" hangingPunct="1">
        <a:spcBef>
          <a:spcPct val="0"/>
        </a:spcBef>
        <a:buNone/>
        <a:defRPr sz="4400" b="1" kern="1200">
          <a:solidFill>
            <a:schemeClr val="tx1"/>
          </a:solidFill>
          <a:latin typeface="DIN" panose="0200050304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DIN" panose="02000503040000020003"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DIN" panose="02000503040000020003"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DIN" panose="02000503040000020003"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DIN" panose="02000503040000020003"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DIN" panose="02000503040000020003"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160AB-41E0-47D7-AECA-F27A341900C4}" type="datetimeFigureOut">
              <a:rPr lang="en-CA" smtClean="0"/>
              <a:pPr/>
              <a:t>19/09/2017</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FD1F5-9231-4AE3-AA46-7DAB58CDE328}" type="slidenum">
              <a:rPr lang="en-CA" smtClean="0"/>
              <a:pPr/>
              <a:t>‹#›</a:t>
            </a:fld>
            <a:endParaRPr lang="en-CA" dirty="0"/>
          </a:p>
        </p:txBody>
      </p:sp>
    </p:spTree>
    <p:extLst>
      <p:ext uri="{BB962C8B-B14F-4D97-AF65-F5344CB8AC3E}">
        <p14:creationId xmlns:p14="http://schemas.microsoft.com/office/powerpoint/2010/main" val="35892602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microsoft.com/office/2007/relationships/hdphoto" Target="../media/hdphoto1.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9.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44.JPG"/><Relationship Id="rId4" Type="http://schemas.microsoft.com/office/2007/relationships/hdphoto" Target="../media/hdphoto7.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r>
              <a:rPr lang="en-US" dirty="0"/>
              <a:t>September 10, 2017</a:t>
            </a:r>
          </a:p>
        </p:txBody>
      </p:sp>
      <p:sp>
        <p:nvSpPr>
          <p:cNvPr id="11" name="Text Placeholder 10"/>
          <p:cNvSpPr>
            <a:spLocks noGrp="1"/>
          </p:cNvSpPr>
          <p:nvPr>
            <p:ph type="body" sz="quarter" idx="12"/>
          </p:nvPr>
        </p:nvSpPr>
        <p:spPr/>
        <p:txBody>
          <a:bodyPr/>
          <a:lstStyle/>
          <a:p>
            <a:r>
              <a:rPr lang="en-US" dirty="0"/>
              <a:t>Venue RECCE: Invictus Games Village at the Sheraton (SHR)</a:t>
            </a:r>
          </a:p>
        </p:txBody>
      </p:sp>
    </p:spTree>
    <p:extLst>
      <p:ext uri="{BB962C8B-B14F-4D97-AF65-F5344CB8AC3E}">
        <p14:creationId xmlns:p14="http://schemas.microsoft.com/office/powerpoint/2010/main" val="178991074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otel shot.jpg"/>
          <p:cNvPicPr>
            <a:picLocks noChangeAspect="1"/>
          </p:cNvPicPr>
          <p:nvPr/>
        </p:nvPicPr>
        <p:blipFill>
          <a:blip r:embed="rId3"/>
          <a:stretch>
            <a:fillRect/>
          </a:stretch>
        </p:blipFill>
        <p:spPr>
          <a:xfrm>
            <a:off x="8629649" y="2152650"/>
            <a:ext cx="3426619" cy="4568825"/>
          </a:xfrm>
          <a:prstGeom prst="rect">
            <a:avLst/>
          </a:prstGeom>
        </p:spPr>
      </p:pic>
      <p:sp>
        <p:nvSpPr>
          <p:cNvPr id="8" name="Title 7"/>
          <p:cNvSpPr>
            <a:spLocks noGrp="1"/>
          </p:cNvSpPr>
          <p:nvPr>
            <p:ph type="title"/>
          </p:nvPr>
        </p:nvSpPr>
        <p:spPr/>
        <p:txBody>
          <a:bodyPr>
            <a:normAutofit/>
          </a:bodyPr>
          <a:lstStyle/>
          <a:p>
            <a:pPr lvl="0"/>
            <a:r>
              <a:rPr lang="en-US" dirty="0"/>
              <a:t>VILLAGE DEFINED</a:t>
            </a: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CA" sz="1800" b="0" i="0" u="none" strike="noStrike" kern="0" cap="none" spc="0" normalizeH="0" baseline="0" noProof="0" dirty="0">
              <a:ln>
                <a:noFill/>
              </a:ln>
              <a:solidFill>
                <a:sysClr val="windowText" lastClr="000000"/>
              </a:solidFill>
              <a:effectLst/>
              <a:uLnTx/>
              <a:uFillTx/>
            </a:endParaRPr>
          </a:p>
        </p:txBody>
      </p:sp>
      <p:sp>
        <p:nvSpPr>
          <p:cNvPr id="2" name="Footer Placeholder 1"/>
          <p:cNvSpPr>
            <a:spLocks noGrp="1"/>
          </p:cNvSpPr>
          <p:nvPr>
            <p:ph type="ftr" sz="quarter" idx="3"/>
          </p:nvPr>
        </p:nvSpPr>
        <p:spPr/>
        <p:txBody>
          <a:bodyPr/>
          <a:lstStyle/>
          <a:p>
            <a:r>
              <a:rPr lang="en-CA" dirty="0"/>
              <a:t>Invictus Games Venue RECCE</a:t>
            </a:r>
          </a:p>
        </p:txBody>
      </p:sp>
      <p:sp>
        <p:nvSpPr>
          <p:cNvPr id="11" name="Content Placeholder 20">
            <a:extLst>
              <a:ext uri="{FF2B5EF4-FFF2-40B4-BE49-F238E27FC236}">
                <a16:creationId xmlns:a16="http://schemas.microsoft.com/office/drawing/2014/main" id="{19846401-77BF-4879-8727-7982F046AB3D}"/>
              </a:ext>
            </a:extLst>
          </p:cNvPr>
          <p:cNvSpPr txBox="1">
            <a:spLocks/>
          </p:cNvSpPr>
          <p:nvPr/>
        </p:nvSpPr>
        <p:spPr>
          <a:xfrm>
            <a:off x="192505" y="1175658"/>
            <a:ext cx="11823031" cy="1194265"/>
          </a:xfrm>
          <a:prstGeom prst="rect">
            <a:avLst/>
          </a:prstGeom>
        </p:spPr>
        <p:txBody>
          <a:bodyPr vert="horz" lIns="91440" tIns="45720" rIns="91440" bIns="45720" rtlCol="0">
            <a:normAutofit/>
          </a:bodyPr>
          <a:lstStyle>
            <a:lvl1pPr marL="342900" indent="-342900" algn="l" defTabSz="914400" rtl="0" eaLnBrk="1" latinLnBrk="0" hangingPunct="1">
              <a:spcBef>
                <a:spcPts val="300"/>
              </a:spcBef>
              <a:spcAft>
                <a:spcPts val="600"/>
              </a:spcAft>
              <a:buClr>
                <a:srgbClr val="FFD700"/>
              </a:buClr>
              <a:buFont typeface="Wingdings" panose="05000000000000000000" pitchFamily="2" charset="2"/>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300"/>
              </a:spcBef>
              <a:spcAft>
                <a:spcPts val="600"/>
              </a:spcAft>
              <a:buClr>
                <a:srgbClr val="878787"/>
              </a:buClr>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ts val="300"/>
              </a:spcBef>
              <a:spcAft>
                <a:spcPts val="600"/>
              </a:spcAft>
              <a:buClr>
                <a:srgbClr val="FFD700"/>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ts val="300"/>
              </a:spcBef>
              <a:spcAft>
                <a:spcPts val="600"/>
              </a:spcAft>
              <a:buClr>
                <a:srgbClr val="878787"/>
              </a:buClr>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ts val="300"/>
              </a:spcBef>
              <a:spcAft>
                <a:spcPts val="600"/>
              </a:spcAft>
              <a:buClr>
                <a:srgbClr val="FFD700"/>
              </a:buClr>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Bef>
                <a:spcPts val="1200"/>
              </a:spcBef>
              <a:spcAft>
                <a:spcPts val="1200"/>
              </a:spcAft>
              <a:buFont typeface="Arial" panose="020B0604020202020204" pitchFamily="34" charset="0"/>
              <a:buNone/>
            </a:pPr>
            <a:r>
              <a:rPr lang="en-CA" dirty="0"/>
              <a:t>Operational from Sept 21 – Oct 1, the Sheraton Centre Toronto Hotel will serve as our </a:t>
            </a:r>
            <a:r>
              <a:rPr lang="en-CA" b="1" dirty="0" err="1"/>
              <a:t>Invictus</a:t>
            </a:r>
            <a:r>
              <a:rPr lang="en-CA" b="1" dirty="0"/>
              <a:t> Games Village</a:t>
            </a:r>
            <a:r>
              <a:rPr lang="en-CA" dirty="0"/>
              <a:t> warmly welcoming Competitors, Team Officials and Friends &amp; Family to Toronto!</a:t>
            </a:r>
          </a:p>
        </p:txBody>
      </p:sp>
      <p:sp>
        <p:nvSpPr>
          <p:cNvPr id="13" name="Rectangle 12">
            <a:extLst>
              <a:ext uri="{FF2B5EF4-FFF2-40B4-BE49-F238E27FC236}">
                <a16:creationId xmlns:a16="http://schemas.microsoft.com/office/drawing/2014/main" id="{9DBBAD73-2059-4C6F-AD8F-07CFE02A2B3A}"/>
              </a:ext>
            </a:extLst>
          </p:cNvPr>
          <p:cNvSpPr/>
          <p:nvPr/>
        </p:nvSpPr>
        <p:spPr>
          <a:xfrm>
            <a:off x="192505" y="2521703"/>
            <a:ext cx="8437144" cy="2462213"/>
          </a:xfrm>
          <a:prstGeom prst="rect">
            <a:avLst/>
          </a:prstGeom>
        </p:spPr>
        <p:txBody>
          <a:bodyPr wrap="square">
            <a:spAutoFit/>
          </a:bodyPr>
          <a:lstStyle/>
          <a:p>
            <a:pPr lvl="1">
              <a:spcBef>
                <a:spcPts val="1200"/>
              </a:spcBef>
              <a:spcAft>
                <a:spcPts val="1200"/>
              </a:spcAft>
            </a:pPr>
            <a:r>
              <a:rPr lang="en-CA" altLang="en-US"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Why is it called a “Village”?</a:t>
            </a:r>
          </a:p>
          <a:p>
            <a:pPr marL="800100" lvl="1" indent="-342900">
              <a:spcBef>
                <a:spcPts val="0"/>
              </a:spcBef>
              <a:spcAft>
                <a:spcPts val="0"/>
              </a:spcAft>
              <a:buFont typeface="Arial" panose="020B0604020202020204" pitchFamily="34" charset="0"/>
              <a:buChar char="•"/>
            </a:pPr>
            <a:r>
              <a:rPr lang="en-CA" alt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Not just a hotel – it is an experience!</a:t>
            </a:r>
          </a:p>
          <a:p>
            <a:pPr marL="800100" lvl="1" indent="-342900">
              <a:spcBef>
                <a:spcPts val="0"/>
              </a:spcBef>
              <a:spcAft>
                <a:spcPts val="0"/>
              </a:spcAft>
              <a:buFont typeface="Arial" panose="020B0604020202020204" pitchFamily="34" charset="0"/>
              <a:buChar char="•"/>
            </a:pPr>
            <a:r>
              <a:rPr lang="en-CA" alt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 place to relax, rest – “home away from home”</a:t>
            </a:r>
          </a:p>
          <a:p>
            <a:pPr marL="800100" lvl="1" indent="-342900">
              <a:spcBef>
                <a:spcPts val="0"/>
              </a:spcBef>
              <a:spcAft>
                <a:spcPts val="0"/>
              </a:spcAft>
              <a:buFont typeface="Arial" panose="020B0604020202020204" pitchFamily="34" charset="0"/>
              <a:buChar char="•"/>
            </a:pPr>
            <a:r>
              <a:rPr lang="en-CA" alt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Daily entertainment</a:t>
            </a:r>
          </a:p>
          <a:p>
            <a:pPr marL="800100" lvl="1" indent="-342900">
              <a:spcBef>
                <a:spcPts val="0"/>
              </a:spcBef>
              <a:spcAft>
                <a:spcPts val="0"/>
              </a:spcAft>
              <a:buFont typeface="Arial" panose="020B0604020202020204" pitchFamily="34" charset="0"/>
              <a:buChar char="•"/>
            </a:pPr>
            <a:r>
              <a:rPr lang="en-CA" altLang="en-US"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 hub for activities </a:t>
            </a:r>
          </a:p>
          <a:p>
            <a:pPr marL="800100" lvl="1" indent="-342900">
              <a:spcBef>
                <a:spcPts val="0"/>
              </a:spcBef>
              <a:spcAft>
                <a:spcPts val="0"/>
              </a:spcAft>
              <a:buFont typeface="Arial" panose="020B0604020202020204" pitchFamily="34" charset="0"/>
              <a:buChar char="•"/>
            </a:pPr>
            <a:r>
              <a:rPr lang="en-CA" altLang="en-US"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Creating lasting memories</a:t>
            </a:r>
          </a:p>
        </p:txBody>
      </p:sp>
    </p:spTree>
    <p:extLst>
      <p:ext uri="{BB962C8B-B14F-4D97-AF65-F5344CB8AC3E}">
        <p14:creationId xmlns:p14="http://schemas.microsoft.com/office/powerpoint/2010/main" val="10582470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WHO SLEEPS IN THE VILLAGE?</a:t>
            </a:r>
          </a:p>
        </p:txBody>
      </p:sp>
      <p:sp>
        <p:nvSpPr>
          <p:cNvPr id="4" name="Slide Number Placeholder 5"/>
          <p:cNvSpPr>
            <a:spLocks noGrp="1"/>
          </p:cNvSpPr>
          <p:nvPr>
            <p:ph type="sldNum" sz="quarter" idx="12"/>
          </p:nvPr>
        </p:nvSpPr>
        <p:spPr>
          <a:prstGeom prst="rect">
            <a:avLst/>
          </a:prstGeom>
        </p:spPr>
        <p:txBody>
          <a:bodyPr/>
          <a:lstStyle/>
          <a:p>
            <a:pPr defTabSz="685800" eaLnBrk="1" fontAlgn="auto" hangingPunct="1">
              <a:spcBef>
                <a:spcPts val="0"/>
              </a:spcBef>
              <a:spcAft>
                <a:spcPts val="0"/>
              </a:spcAft>
              <a:defRPr/>
            </a:pPr>
            <a:fld id="{59F200CA-AF7F-4ED8-A1CA-849751D07063}" type="slidenum">
              <a:rPr lang="en-CA" sz="1350" kern="0">
                <a:solidFill>
                  <a:sysClr val="windowText" lastClr="000000"/>
                </a:solidFill>
              </a:rPr>
              <a:pPr defTabSz="685800" eaLnBrk="1" fontAlgn="auto" hangingPunct="1">
                <a:spcBef>
                  <a:spcPts val="0"/>
                </a:spcBef>
                <a:spcAft>
                  <a:spcPts val="0"/>
                </a:spcAft>
                <a:defRPr/>
              </a:pPr>
              <a:t>11</a:t>
            </a:fld>
            <a:endParaRPr lang="en-CA" sz="1350" kern="0" dirty="0">
              <a:solidFill>
                <a:sysClr val="windowText" lastClr="000000"/>
              </a:solidFill>
            </a:endParaRPr>
          </a:p>
        </p:txBody>
      </p:sp>
      <p:grpSp>
        <p:nvGrpSpPr>
          <p:cNvPr id="14" name="Group 13"/>
          <p:cNvGrpSpPr/>
          <p:nvPr/>
        </p:nvGrpSpPr>
        <p:grpSpPr>
          <a:xfrm>
            <a:off x="5991476" y="1355876"/>
            <a:ext cx="5977367" cy="4828165"/>
            <a:chOff x="6942390" y="1568193"/>
            <a:chExt cx="5106629" cy="3888421"/>
          </a:xfrm>
        </p:grpSpPr>
        <p:grpSp>
          <p:nvGrpSpPr>
            <p:cNvPr id="13" name="Group 12"/>
            <p:cNvGrpSpPr/>
            <p:nvPr/>
          </p:nvGrpSpPr>
          <p:grpSpPr>
            <a:xfrm>
              <a:off x="6975781" y="1568193"/>
              <a:ext cx="5073238" cy="3888421"/>
              <a:chOff x="6975781" y="1545189"/>
              <a:chExt cx="5073238" cy="3888421"/>
            </a:xfrm>
          </p:grpSpPr>
          <p:sp>
            <p:nvSpPr>
              <p:cNvPr id="7" name="Arrow: Right 6"/>
              <p:cNvSpPr/>
              <p:nvPr/>
            </p:nvSpPr>
            <p:spPr>
              <a:xfrm rot="2030332">
                <a:off x="6975781" y="3938988"/>
                <a:ext cx="1357383" cy="464654"/>
              </a:xfrm>
              <a:prstGeom prst="rightArrow">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8305245" y="4442124"/>
                <a:ext cx="3743774" cy="991486"/>
              </a:xfrm>
              <a:prstGeom prst="rect">
                <a:avLst/>
              </a:prstGeom>
              <a:noFill/>
            </p:spPr>
            <p:txBody>
              <a:bodyPr wrap="square" rtlCol="0">
                <a:spAutoFit/>
              </a:bodyPr>
              <a:lstStyle/>
              <a:p>
                <a:r>
                  <a:rPr lang="en-CA" altLang="en-US" sz="2800" dirty="0">
                    <a:latin typeface="Verdana" panose="020B0604030504040204" pitchFamily="34" charset="0"/>
                    <a:ea typeface="Verdana" panose="020B0604030504040204" pitchFamily="34" charset="0"/>
                    <a:cs typeface="Verdana" panose="020B0604030504040204" pitchFamily="34" charset="0"/>
                  </a:rPr>
                  <a:t>1345 guest rooms at peak time!</a:t>
                </a:r>
              </a:p>
              <a:p>
                <a:endParaRPr lang="en-CA" dirty="0"/>
              </a:p>
            </p:txBody>
          </p:sp>
          <p:sp>
            <p:nvSpPr>
              <p:cNvPr id="17" name="TextBox 16"/>
              <p:cNvSpPr txBox="1"/>
              <p:nvPr/>
            </p:nvSpPr>
            <p:spPr>
              <a:xfrm>
                <a:off x="8267145" y="1545189"/>
                <a:ext cx="3708554" cy="1685527"/>
              </a:xfrm>
              <a:prstGeom prst="rect">
                <a:avLst/>
              </a:prstGeom>
              <a:noFill/>
            </p:spPr>
            <p:txBody>
              <a:bodyPr wrap="square" rtlCol="0">
                <a:spAutoFit/>
              </a:bodyPr>
              <a:lstStyle/>
              <a:p>
                <a:r>
                  <a:rPr lang="en-CA" altLang="en-US" sz="2800" dirty="0">
                    <a:latin typeface="Verdana" panose="020B0604030504040204" pitchFamily="34" charset="0"/>
                    <a:ea typeface="Verdana" panose="020B0604030504040204" pitchFamily="34" charset="0"/>
                    <a:cs typeface="Verdana" panose="020B0604030504040204" pitchFamily="34" charset="0"/>
                  </a:rPr>
                  <a:t>558 Competitors</a:t>
                </a:r>
              </a:p>
              <a:p>
                <a:r>
                  <a:rPr lang="en-CA" altLang="en-US" sz="2800" dirty="0">
                    <a:latin typeface="Verdana" panose="020B0604030504040204" pitchFamily="34" charset="0"/>
                    <a:ea typeface="Verdana" panose="020B0604030504040204" pitchFamily="34" charset="0"/>
                    <a:cs typeface="Verdana" panose="020B0604030504040204" pitchFamily="34" charset="0"/>
                  </a:rPr>
                  <a:t>1106 Friends &amp; Family</a:t>
                </a:r>
              </a:p>
              <a:p>
                <a:r>
                  <a:rPr lang="en-CA" altLang="en-US" sz="2800" dirty="0">
                    <a:latin typeface="Verdana" panose="020B0604030504040204" pitchFamily="34" charset="0"/>
                    <a:ea typeface="Verdana" panose="020B0604030504040204" pitchFamily="34" charset="0"/>
                    <a:cs typeface="Verdana" panose="020B0604030504040204" pitchFamily="34" charset="0"/>
                  </a:rPr>
                  <a:t>281 Team Staff</a:t>
                </a:r>
              </a:p>
              <a:p>
                <a:endParaRPr lang="en-CA" dirty="0"/>
              </a:p>
            </p:txBody>
          </p:sp>
          <p:sp>
            <p:nvSpPr>
              <p:cNvPr id="18" name="Arrow: Right 17"/>
              <p:cNvSpPr/>
              <p:nvPr/>
            </p:nvSpPr>
            <p:spPr>
              <a:xfrm>
                <a:off x="7237288" y="3224172"/>
                <a:ext cx="973442" cy="464653"/>
              </a:xfrm>
              <a:prstGeom prst="rightArrow">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7951924" y="3059497"/>
                <a:ext cx="3839958" cy="867551"/>
              </a:xfrm>
              <a:prstGeom prst="rect">
                <a:avLst/>
              </a:prstGeom>
              <a:noFill/>
            </p:spPr>
            <p:txBody>
              <a:bodyPr wrap="square" rtlCol="0">
                <a:spAutoFit/>
              </a:bodyPr>
              <a:lstStyle/>
              <a:p>
                <a:pPr algn="ctr"/>
                <a:r>
                  <a:rPr lang="en-CA" sz="3200" b="1" dirty="0">
                    <a:latin typeface="Verdana" panose="020B0604030504040204" pitchFamily="34" charset="0"/>
                    <a:ea typeface="Verdana" panose="020B0604030504040204" pitchFamily="34" charset="0"/>
                    <a:cs typeface="Verdana" panose="020B0604030504040204" pitchFamily="34" charset="0"/>
                  </a:rPr>
                  <a:t>1945 TOTAL GUESTS</a:t>
                </a:r>
              </a:p>
            </p:txBody>
          </p:sp>
        </p:grpSp>
        <p:sp>
          <p:nvSpPr>
            <p:cNvPr id="22" name="Arrow: Right 21"/>
            <p:cNvSpPr/>
            <p:nvPr/>
          </p:nvSpPr>
          <p:spPr>
            <a:xfrm rot="19128927">
              <a:off x="6942390" y="2476377"/>
              <a:ext cx="1357383" cy="464654"/>
            </a:xfrm>
            <a:prstGeom prst="rightArrow">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Picture 14"/>
          <p:cNvPicPr>
            <a:picLocks noChangeAspect="1"/>
          </p:cNvPicPr>
          <p:nvPr/>
        </p:nvPicPr>
        <p:blipFill>
          <a:blip r:embed="rId3"/>
          <a:stretch>
            <a:fillRect/>
          </a:stretch>
        </p:blipFill>
        <p:spPr>
          <a:xfrm>
            <a:off x="396737" y="1539548"/>
            <a:ext cx="6444241" cy="3670328"/>
          </a:xfrm>
          <a:prstGeom prst="rect">
            <a:avLst/>
          </a:prstGeom>
        </p:spPr>
      </p:pic>
    </p:spTree>
    <p:extLst>
      <p:ext uri="{BB962C8B-B14F-4D97-AF65-F5344CB8AC3E}">
        <p14:creationId xmlns:p14="http://schemas.microsoft.com/office/powerpoint/2010/main" val="14516970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365337"/>
            <a:ext cx="9144000" cy="584775"/>
          </a:xfrm>
          <a:prstGeom prst="rect">
            <a:avLst/>
          </a:prstGeom>
          <a:noFill/>
        </p:spPr>
        <p:txBody>
          <a:bodyPr wrap="square" rtlCol="0">
            <a:spAutoFit/>
          </a:bodyPr>
          <a:lstStyle/>
          <a:p>
            <a:pPr algn="ctr"/>
            <a:r>
              <a:rPr lang="en-CA" sz="3200" b="1" dirty="0">
                <a:solidFill>
                  <a:srgbClr val="FFD700"/>
                </a:solidFill>
                <a:latin typeface="Verdana" panose="020B0604030504040204" pitchFamily="34" charset="0"/>
                <a:ea typeface="Verdana" panose="020B0604030504040204" pitchFamily="34" charset="0"/>
                <a:cs typeface="Verdana" panose="020B0604030504040204" pitchFamily="34" charset="0"/>
              </a:rPr>
              <a:t>WHERE DO THEY SLEEP?</a:t>
            </a:r>
            <a:endParaRPr lang="en-CA" sz="3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2513012" y="1124203"/>
            <a:ext cx="7505633" cy="5541641"/>
          </a:xfrm>
          <a:prstGeom prst="rect">
            <a:avLst/>
          </a:prstGeom>
        </p:spPr>
      </p:pic>
      <p:sp>
        <p:nvSpPr>
          <p:cNvPr id="5" name="Freeform: Shape 4"/>
          <p:cNvSpPr/>
          <p:nvPr/>
        </p:nvSpPr>
        <p:spPr>
          <a:xfrm>
            <a:off x="3412671" y="1590262"/>
            <a:ext cx="2917747" cy="3856383"/>
          </a:xfrm>
          <a:custGeom>
            <a:avLst/>
            <a:gdLst>
              <a:gd name="connsiteX0" fmla="*/ 0 w 2782957"/>
              <a:gd name="connsiteY0" fmla="*/ 1113183 h 3856383"/>
              <a:gd name="connsiteX1" fmla="*/ 0 w 2782957"/>
              <a:gd name="connsiteY1" fmla="*/ 1113183 h 3856383"/>
              <a:gd name="connsiteX2" fmla="*/ 145774 w 2782957"/>
              <a:gd name="connsiteY2" fmla="*/ 1073426 h 3856383"/>
              <a:gd name="connsiteX3" fmla="*/ 1934818 w 2782957"/>
              <a:gd name="connsiteY3" fmla="*/ 0 h 3856383"/>
              <a:gd name="connsiteX4" fmla="*/ 2279374 w 2782957"/>
              <a:gd name="connsiteY4" fmla="*/ 145774 h 3856383"/>
              <a:gd name="connsiteX5" fmla="*/ 2782957 w 2782957"/>
              <a:gd name="connsiteY5" fmla="*/ 2676939 h 3856383"/>
              <a:gd name="connsiteX6" fmla="*/ 1166192 w 2782957"/>
              <a:gd name="connsiteY6" fmla="*/ 3856383 h 3856383"/>
              <a:gd name="connsiteX7" fmla="*/ 53009 w 2782957"/>
              <a:gd name="connsiteY7" fmla="*/ 1099930 h 3856383"/>
              <a:gd name="connsiteX8" fmla="*/ 0 w 2782957"/>
              <a:gd name="connsiteY8" fmla="*/ 1113183 h 385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957" h="3856383">
                <a:moveTo>
                  <a:pt x="0" y="1113183"/>
                </a:moveTo>
                <a:lnTo>
                  <a:pt x="0" y="1113183"/>
                </a:lnTo>
                <a:lnTo>
                  <a:pt x="145774" y="1073426"/>
                </a:lnTo>
                <a:lnTo>
                  <a:pt x="1934818" y="0"/>
                </a:lnTo>
                <a:lnTo>
                  <a:pt x="2279374" y="145774"/>
                </a:lnTo>
                <a:lnTo>
                  <a:pt x="2782957" y="2676939"/>
                </a:lnTo>
                <a:lnTo>
                  <a:pt x="1166192" y="3856383"/>
                </a:lnTo>
                <a:lnTo>
                  <a:pt x="53009" y="1099930"/>
                </a:lnTo>
                <a:lnTo>
                  <a:pt x="0" y="1113183"/>
                </a:lnTo>
                <a:close/>
              </a:path>
            </a:pathLst>
          </a:custGeom>
          <a:solidFill>
            <a:srgbClr val="FFD7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Competitors</a:t>
            </a:r>
          </a:p>
          <a:p>
            <a:pPr algn="ctr"/>
            <a:r>
              <a:rPr lang="en-CA" sz="3200" b="1" dirty="0">
                <a:solidFill>
                  <a:schemeClr val="tx1"/>
                </a:solidFill>
              </a:rPr>
              <a:t> &amp; Team </a:t>
            </a:r>
          </a:p>
          <a:p>
            <a:pPr algn="ctr"/>
            <a:r>
              <a:rPr lang="en-CA" sz="3200" b="1" dirty="0">
                <a:solidFill>
                  <a:schemeClr val="tx1"/>
                </a:solidFill>
              </a:rPr>
              <a:t>Managers</a:t>
            </a:r>
          </a:p>
          <a:p>
            <a:pPr algn="ctr"/>
            <a:endParaRPr lang="en-CA" sz="2400" b="1" dirty="0">
              <a:solidFill>
                <a:schemeClr val="tx1"/>
              </a:solidFill>
            </a:endParaRPr>
          </a:p>
          <a:p>
            <a:pPr algn="ctr"/>
            <a:r>
              <a:rPr lang="en-CA" sz="2000" b="1" dirty="0">
                <a:solidFill>
                  <a:schemeClr val="tx1"/>
                </a:solidFill>
              </a:rPr>
              <a:t>	Gaps filled with</a:t>
            </a:r>
          </a:p>
          <a:p>
            <a:pPr algn="ctr"/>
            <a:r>
              <a:rPr lang="en-CA" sz="2000" b="1" dirty="0">
                <a:solidFill>
                  <a:schemeClr val="tx1"/>
                </a:solidFill>
              </a:rPr>
              <a:t>	F&amp;F</a:t>
            </a:r>
          </a:p>
        </p:txBody>
      </p:sp>
      <p:sp>
        <p:nvSpPr>
          <p:cNvPr id="11" name="Freeform: Shape 10"/>
          <p:cNvSpPr/>
          <p:nvPr/>
        </p:nvSpPr>
        <p:spPr>
          <a:xfrm>
            <a:off x="6453810" y="3882887"/>
            <a:ext cx="993913" cy="1232452"/>
          </a:xfrm>
          <a:custGeom>
            <a:avLst/>
            <a:gdLst>
              <a:gd name="connsiteX0" fmla="*/ 53008 w 993913"/>
              <a:gd name="connsiteY0" fmla="*/ 304800 h 1232452"/>
              <a:gd name="connsiteX1" fmla="*/ 530087 w 993913"/>
              <a:gd name="connsiteY1" fmla="*/ 0 h 1232452"/>
              <a:gd name="connsiteX2" fmla="*/ 927652 w 993913"/>
              <a:gd name="connsiteY2" fmla="*/ 318052 h 1232452"/>
              <a:gd name="connsiteX3" fmla="*/ 993913 w 993913"/>
              <a:gd name="connsiteY3" fmla="*/ 834887 h 1232452"/>
              <a:gd name="connsiteX4" fmla="*/ 477078 w 993913"/>
              <a:gd name="connsiteY4" fmla="*/ 1232452 h 1232452"/>
              <a:gd name="connsiteX5" fmla="*/ 437321 w 993913"/>
              <a:gd name="connsiteY5" fmla="*/ 993913 h 1232452"/>
              <a:gd name="connsiteX6" fmla="*/ 0 w 993913"/>
              <a:gd name="connsiteY6" fmla="*/ 689113 h 1232452"/>
              <a:gd name="connsiteX7" fmla="*/ 53008 w 993913"/>
              <a:gd name="connsiteY7" fmla="*/ 304800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913" h="1232452">
                <a:moveTo>
                  <a:pt x="53008" y="304800"/>
                </a:moveTo>
                <a:lnTo>
                  <a:pt x="530087" y="0"/>
                </a:lnTo>
                <a:lnTo>
                  <a:pt x="927652" y="318052"/>
                </a:lnTo>
                <a:lnTo>
                  <a:pt x="993913" y="834887"/>
                </a:lnTo>
                <a:lnTo>
                  <a:pt x="477078" y="1232452"/>
                </a:lnTo>
                <a:lnTo>
                  <a:pt x="437321" y="993913"/>
                </a:lnTo>
                <a:lnTo>
                  <a:pt x="0" y="689113"/>
                </a:lnTo>
                <a:lnTo>
                  <a:pt x="53008" y="304800"/>
                </a:lnTo>
                <a:close/>
              </a:path>
            </a:pathLst>
          </a:cu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F&amp;F</a:t>
            </a:r>
          </a:p>
        </p:txBody>
      </p:sp>
      <p:sp>
        <p:nvSpPr>
          <p:cNvPr id="12" name="TextBox 11"/>
          <p:cNvSpPr txBox="1"/>
          <p:nvPr/>
        </p:nvSpPr>
        <p:spPr>
          <a:xfrm rot="14884502">
            <a:off x="2437966" y="4038011"/>
            <a:ext cx="2889845" cy="369332"/>
          </a:xfrm>
          <a:prstGeom prst="rect">
            <a:avLst/>
          </a:prstGeom>
          <a:solidFill>
            <a:schemeClr val="bg1"/>
          </a:solidFill>
          <a:ln>
            <a:noFill/>
          </a:ln>
        </p:spPr>
        <p:txBody>
          <a:bodyPr wrap="square" rtlCol="0">
            <a:spAutoFit/>
          </a:bodyPr>
          <a:lstStyle/>
          <a:p>
            <a:pPr algn="ctr"/>
            <a:r>
              <a:rPr lang="en-CA" dirty="0"/>
              <a:t>QUEEN TOWER</a:t>
            </a:r>
          </a:p>
        </p:txBody>
      </p:sp>
      <p:sp>
        <p:nvSpPr>
          <p:cNvPr id="13" name="TextBox 12"/>
          <p:cNvSpPr txBox="1"/>
          <p:nvPr/>
        </p:nvSpPr>
        <p:spPr>
          <a:xfrm rot="15124205">
            <a:off x="6769381" y="3975376"/>
            <a:ext cx="1296232" cy="307777"/>
          </a:xfrm>
          <a:prstGeom prst="rect">
            <a:avLst/>
          </a:prstGeom>
          <a:solidFill>
            <a:schemeClr val="bg1"/>
          </a:solidFill>
          <a:ln>
            <a:noFill/>
          </a:ln>
        </p:spPr>
        <p:txBody>
          <a:bodyPr wrap="square" rtlCol="0">
            <a:spAutoFit/>
          </a:bodyPr>
          <a:lstStyle/>
          <a:p>
            <a:pPr algn="ctr"/>
            <a:r>
              <a:rPr lang="en-CA" sz="1400" dirty="0"/>
              <a:t>RICHMOND</a:t>
            </a:r>
          </a:p>
        </p:txBody>
      </p:sp>
    </p:spTree>
    <p:extLst>
      <p:ext uri="{BB962C8B-B14F-4D97-AF65-F5344CB8AC3E}">
        <p14:creationId xmlns:p14="http://schemas.microsoft.com/office/powerpoint/2010/main" val="15889198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CA" kern="0" dirty="0"/>
              <a:t>WHO VISITS THE VILLAGE</a:t>
            </a:r>
            <a:endParaRPr lang="en-US" dirty="0"/>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CA" sz="1800" b="0" i="0" u="none" strike="noStrike" kern="0" cap="none" spc="0" normalizeH="0" baseline="0" noProof="0" dirty="0">
              <a:ln>
                <a:noFill/>
              </a:ln>
              <a:solidFill>
                <a:sysClr val="windowText" lastClr="000000"/>
              </a:solidFill>
              <a:effectLst/>
              <a:uLnTx/>
              <a:uFillTx/>
            </a:endParaRPr>
          </a:p>
        </p:txBody>
      </p:sp>
      <p:grpSp>
        <p:nvGrpSpPr>
          <p:cNvPr id="53" name="Group 52"/>
          <p:cNvGrpSpPr/>
          <p:nvPr/>
        </p:nvGrpSpPr>
        <p:grpSpPr>
          <a:xfrm>
            <a:off x="916187" y="1465587"/>
            <a:ext cx="10579106" cy="4890763"/>
            <a:chOff x="-522316" y="1521403"/>
            <a:chExt cx="9852456" cy="4998720"/>
          </a:xfrm>
        </p:grpSpPr>
        <p:sp>
          <p:nvSpPr>
            <p:cNvPr id="54" name="Oval 53"/>
            <p:cNvSpPr/>
            <p:nvPr/>
          </p:nvSpPr>
          <p:spPr>
            <a:xfrm>
              <a:off x="467470" y="1895896"/>
              <a:ext cx="7872884" cy="4057489"/>
            </a:xfrm>
            <a:prstGeom prst="ellipse">
              <a:avLst/>
            </a:prstGeom>
            <a:noFill/>
            <a:ln w="38100" cap="flat" cmpd="sng" algn="ctr">
              <a:solidFill>
                <a:sysClr val="windowText" lastClr="000000"/>
              </a:solidFill>
              <a:prstDash val="sysDot"/>
              <a:miter lim="800000"/>
            </a:ln>
            <a:effectLst/>
          </p:spPr>
          <p:txBody>
            <a:bodyPr rtlCol="0" anchor="ctr"/>
            <a:lstStyle/>
            <a:p>
              <a:pPr algn="ctr" defTabSz="914400" eaLnBrk="1" fontAlgn="auto" hangingPunct="1">
                <a:spcBef>
                  <a:spcPts val="0"/>
                </a:spcBef>
                <a:spcAft>
                  <a:spcPts val="0"/>
                </a:spcAft>
                <a:defRPr/>
              </a:pPr>
              <a:endParaRPr lang="en-CA" b="1" kern="0" dirty="0">
                <a:solidFill>
                  <a:prstClr val="white"/>
                </a:solidFill>
                <a:latin typeface="Arial" panose="020B0604020202020204" pitchFamily="34" charset="0"/>
                <a:ea typeface="+mn-ea"/>
                <a:cs typeface="+mn-cs"/>
              </a:endParaRPr>
            </a:p>
          </p:txBody>
        </p:sp>
        <p:sp>
          <p:nvSpPr>
            <p:cNvPr id="55" name="Freeform 17"/>
            <p:cNvSpPr/>
            <p:nvPr/>
          </p:nvSpPr>
          <p:spPr>
            <a:xfrm>
              <a:off x="1641789" y="1521403"/>
              <a:ext cx="2159281" cy="1275561"/>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rgbClr val="FFD7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latin typeface="Arial" panose="020B0604020202020204" pitchFamily="34" charset="0"/>
                  <a:ea typeface="+mn-ea"/>
                  <a:cs typeface="+mn-cs"/>
                </a:rPr>
                <a:t>Competitors/ Team Officials</a:t>
              </a:r>
            </a:p>
          </p:txBody>
        </p:sp>
        <p:sp>
          <p:nvSpPr>
            <p:cNvPr id="56" name="Freeform 18"/>
            <p:cNvSpPr/>
            <p:nvPr/>
          </p:nvSpPr>
          <p:spPr>
            <a:xfrm>
              <a:off x="7113224" y="3147364"/>
              <a:ext cx="2216916" cy="1216294"/>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rgbClr val="878787"/>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solidFill>
                    <a:prstClr val="white"/>
                  </a:solidFill>
                  <a:latin typeface="Arial" panose="020B0604020202020204" pitchFamily="34" charset="0"/>
                  <a:ea typeface="+mn-ea"/>
                  <a:cs typeface="+mn-cs"/>
                </a:rPr>
                <a:t>Media</a:t>
              </a:r>
            </a:p>
          </p:txBody>
        </p:sp>
        <p:sp>
          <p:nvSpPr>
            <p:cNvPr id="57" name="Freeform 19"/>
            <p:cNvSpPr/>
            <p:nvPr/>
          </p:nvSpPr>
          <p:spPr>
            <a:xfrm>
              <a:off x="5968814" y="4876542"/>
              <a:ext cx="2194898" cy="1247805"/>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chemeClr val="tx1"/>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solidFill>
                    <a:prstClr val="white"/>
                  </a:solidFill>
                  <a:latin typeface="Arial" panose="020B0604020202020204" pitchFamily="34" charset="0"/>
                  <a:ea typeface="+mn-ea"/>
                  <a:cs typeface="+mn-cs"/>
                </a:rPr>
                <a:t>Games Guests</a:t>
              </a:r>
            </a:p>
          </p:txBody>
        </p:sp>
        <p:sp>
          <p:nvSpPr>
            <p:cNvPr id="58" name="Freeform 20"/>
            <p:cNvSpPr/>
            <p:nvPr/>
          </p:nvSpPr>
          <p:spPr>
            <a:xfrm>
              <a:off x="3145985" y="5331237"/>
              <a:ext cx="2144578" cy="1188886"/>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rgbClr val="FFD7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latin typeface="Arial" panose="020B0604020202020204" pitchFamily="34" charset="0"/>
                  <a:ea typeface="+mn-ea"/>
                  <a:cs typeface="+mn-cs"/>
                </a:rPr>
                <a:t>Sponsors &amp; Partners</a:t>
              </a:r>
            </a:p>
          </p:txBody>
        </p:sp>
        <p:sp>
          <p:nvSpPr>
            <p:cNvPr id="59" name="Freeform 21"/>
            <p:cNvSpPr/>
            <p:nvPr/>
          </p:nvSpPr>
          <p:spPr>
            <a:xfrm>
              <a:off x="346251" y="4927236"/>
              <a:ext cx="2121482" cy="1146417"/>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rgbClr val="878787"/>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solidFill>
                    <a:prstClr val="white"/>
                  </a:solidFill>
                  <a:latin typeface="Arial" panose="020B0604020202020204" pitchFamily="34" charset="0"/>
                  <a:ea typeface="+mn-ea"/>
                  <a:cs typeface="+mn-cs"/>
                </a:rPr>
                <a:t>General Public</a:t>
              </a:r>
            </a:p>
          </p:txBody>
        </p:sp>
        <p:sp>
          <p:nvSpPr>
            <p:cNvPr id="60" name="Freeform 22"/>
            <p:cNvSpPr/>
            <p:nvPr/>
          </p:nvSpPr>
          <p:spPr>
            <a:xfrm>
              <a:off x="-522316" y="2941718"/>
              <a:ext cx="2121483" cy="1216294"/>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chemeClr val="tx1"/>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solidFill>
                    <a:prstClr val="white"/>
                  </a:solidFill>
                  <a:latin typeface="Arial" panose="020B0604020202020204" pitchFamily="34" charset="0"/>
                  <a:ea typeface="+mn-ea"/>
                  <a:cs typeface="+mn-cs"/>
                </a:rPr>
                <a:t>Workforce</a:t>
              </a:r>
            </a:p>
          </p:txBody>
        </p:sp>
      </p:grpSp>
      <p:sp>
        <p:nvSpPr>
          <p:cNvPr id="13" name="Freeform 19"/>
          <p:cNvSpPr/>
          <p:nvPr/>
        </p:nvSpPr>
        <p:spPr>
          <a:xfrm>
            <a:off x="6621223" y="1470209"/>
            <a:ext cx="2356779" cy="1220856"/>
          </a:xfrm>
          <a:custGeom>
            <a:avLst/>
            <a:gdLst>
              <a:gd name="connsiteX0" fmla="*/ 0 w 1160981"/>
              <a:gd name="connsiteY0" fmla="*/ 125776 h 754638"/>
              <a:gd name="connsiteX1" fmla="*/ 125776 w 1160981"/>
              <a:gd name="connsiteY1" fmla="*/ 0 h 754638"/>
              <a:gd name="connsiteX2" fmla="*/ 1035205 w 1160981"/>
              <a:gd name="connsiteY2" fmla="*/ 0 h 754638"/>
              <a:gd name="connsiteX3" fmla="*/ 1160981 w 1160981"/>
              <a:gd name="connsiteY3" fmla="*/ 125776 h 754638"/>
              <a:gd name="connsiteX4" fmla="*/ 1160981 w 1160981"/>
              <a:gd name="connsiteY4" fmla="*/ 628862 h 754638"/>
              <a:gd name="connsiteX5" fmla="*/ 1035205 w 1160981"/>
              <a:gd name="connsiteY5" fmla="*/ 754638 h 754638"/>
              <a:gd name="connsiteX6" fmla="*/ 125776 w 1160981"/>
              <a:gd name="connsiteY6" fmla="*/ 754638 h 754638"/>
              <a:gd name="connsiteX7" fmla="*/ 0 w 1160981"/>
              <a:gd name="connsiteY7" fmla="*/ 628862 h 754638"/>
              <a:gd name="connsiteX8" fmla="*/ 0 w 1160981"/>
              <a:gd name="connsiteY8" fmla="*/ 125776 h 7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81" h="754638">
                <a:moveTo>
                  <a:pt x="0" y="125776"/>
                </a:moveTo>
                <a:cubicBezTo>
                  <a:pt x="0" y="56312"/>
                  <a:pt x="56312" y="0"/>
                  <a:pt x="125776" y="0"/>
                </a:cubicBezTo>
                <a:lnTo>
                  <a:pt x="1035205" y="0"/>
                </a:lnTo>
                <a:cubicBezTo>
                  <a:pt x="1104669" y="0"/>
                  <a:pt x="1160981" y="56312"/>
                  <a:pt x="1160981" y="125776"/>
                </a:cubicBezTo>
                <a:lnTo>
                  <a:pt x="1160981" y="628862"/>
                </a:lnTo>
                <a:cubicBezTo>
                  <a:pt x="1160981" y="698326"/>
                  <a:pt x="1104669" y="754638"/>
                  <a:pt x="1035205" y="754638"/>
                </a:cubicBezTo>
                <a:lnTo>
                  <a:pt x="125776" y="754638"/>
                </a:lnTo>
                <a:cubicBezTo>
                  <a:pt x="56312" y="754638"/>
                  <a:pt x="0" y="698326"/>
                  <a:pt x="0" y="628862"/>
                </a:cubicBezTo>
                <a:lnTo>
                  <a:pt x="0" y="125776"/>
                </a:lnTo>
                <a:close/>
              </a:path>
            </a:pathLst>
          </a:custGeom>
          <a:solidFill>
            <a:schemeClr val="tx1"/>
          </a:solidFill>
          <a:ln w="12700" cap="flat" cmpd="sng" algn="ctr">
            <a:solidFill>
              <a:sysClr val="window" lastClr="FFFFFF">
                <a:hueOff val="0"/>
                <a:satOff val="0"/>
                <a:lumOff val="0"/>
                <a:alphaOff val="0"/>
              </a:sysClr>
            </a:solidFill>
            <a:prstDash val="solid"/>
            <a:miter lim="800000"/>
          </a:ln>
          <a:effectLst/>
        </p:spPr>
        <p:txBody>
          <a:bodyPr spcFirstLastPara="0" vert="horz" wrap="square" lIns="81209" tIns="81209" rIns="81209" bIns="81209" numCol="1" spcCol="1270" anchor="ctr" anchorCtr="0">
            <a:noAutofit/>
          </a:bodyPr>
          <a:lstStyle/>
          <a:p>
            <a:pPr algn="ctr" defTabSz="504225" eaLnBrk="1" fontAlgn="auto" hangingPunct="1">
              <a:lnSpc>
                <a:spcPct val="90000"/>
              </a:lnSpc>
              <a:spcBef>
                <a:spcPts val="0"/>
              </a:spcBef>
              <a:spcAft>
                <a:spcPct val="35000"/>
              </a:spcAft>
              <a:defRPr/>
            </a:pPr>
            <a:r>
              <a:rPr lang="en-US" sz="2000" b="1" kern="0" dirty="0">
                <a:solidFill>
                  <a:prstClr val="white"/>
                </a:solidFill>
                <a:latin typeface="Arial" panose="020B0604020202020204" pitchFamily="34" charset="0"/>
                <a:ea typeface="+mn-ea"/>
                <a:cs typeface="+mn-cs"/>
              </a:rPr>
              <a:t>Friends &amp; Family</a:t>
            </a:r>
          </a:p>
        </p:txBody>
      </p:sp>
    </p:spTree>
    <p:extLst>
      <p:ext uri="{BB962C8B-B14F-4D97-AF65-F5344CB8AC3E}">
        <p14:creationId xmlns:p14="http://schemas.microsoft.com/office/powerpoint/2010/main" val="4182199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618" y="2053564"/>
            <a:ext cx="4656740" cy="3097273"/>
          </a:xfrm>
          <a:prstGeom prst="rect">
            <a:avLst/>
          </a:prstGeom>
          <a:ln>
            <a:noFill/>
          </a:ln>
          <a:effectLst>
            <a:softEdge rad="112500"/>
          </a:effectLst>
        </p:spPr>
      </p:pic>
      <p:sp>
        <p:nvSpPr>
          <p:cNvPr id="9" name="Title 8"/>
          <p:cNvSpPr>
            <a:spLocks noGrp="1"/>
          </p:cNvSpPr>
          <p:nvPr>
            <p:ph type="title"/>
          </p:nvPr>
        </p:nvSpPr>
        <p:spPr/>
        <p:txBody>
          <a:bodyPr>
            <a:normAutofit/>
          </a:bodyPr>
          <a:lstStyle/>
          <a:p>
            <a:pPr lvl="0"/>
            <a:r>
              <a:rPr lang="en-CA" kern="0" dirty="0"/>
              <a:t>VILLAGE VOLUNTEERS:</a:t>
            </a:r>
            <a:endParaRPr lang="en-US" dirty="0"/>
          </a:p>
        </p:txBody>
      </p:sp>
      <p:sp>
        <p:nvSpPr>
          <p:cNvPr id="2" name="Footer Placeholder 1"/>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CA" sz="1800" b="0" i="0" u="none" strike="noStrike" kern="0" cap="none" spc="0" normalizeH="0" baseline="0" noProof="0" dirty="0">
              <a:ln>
                <a:noFill/>
              </a:ln>
              <a:solidFill>
                <a:sysClr val="windowText" lastClr="000000"/>
              </a:solidFill>
              <a:effectLst/>
              <a:uLnTx/>
              <a:uFillTx/>
            </a:endParaRPr>
          </a:p>
        </p:txBody>
      </p:sp>
      <p:sp>
        <p:nvSpPr>
          <p:cNvPr id="11" name="Content Placeholder 9"/>
          <p:cNvSpPr>
            <a:spLocks noGrp="1"/>
          </p:cNvSpPr>
          <p:nvPr>
            <p:ph idx="1"/>
          </p:nvPr>
        </p:nvSpPr>
        <p:spPr>
          <a:xfrm>
            <a:off x="548640" y="1280160"/>
            <a:ext cx="11033760" cy="4937760"/>
          </a:xfrm>
        </p:spPr>
        <p:txBody>
          <a:bodyPr>
            <a:normAutofit/>
          </a:bodyPr>
          <a:lstStyle/>
          <a:p>
            <a:pPr>
              <a:lnSpc>
                <a:spcPct val="150000"/>
              </a:lnSpc>
              <a:spcBef>
                <a:spcPts val="1200"/>
              </a:spcBef>
              <a:spcAft>
                <a:spcPts val="0"/>
              </a:spcAft>
            </a:pPr>
            <a:r>
              <a:rPr lang="en-CA" altLang="en-US" sz="2800" dirty="0"/>
              <a:t>Invictus Games Toronto 2017 workforce members: </a:t>
            </a:r>
            <a:r>
              <a:rPr lang="en-CA" altLang="en-US" sz="2800" dirty="0">
                <a:solidFill>
                  <a:srgbClr val="E98300"/>
                </a:solidFill>
              </a:rPr>
              <a:t>513</a:t>
            </a:r>
          </a:p>
          <a:p>
            <a:pPr lvl="1">
              <a:lnSpc>
                <a:spcPct val="150000"/>
              </a:lnSpc>
              <a:spcBef>
                <a:spcPts val="1200"/>
              </a:spcBef>
              <a:spcAft>
                <a:spcPts val="0"/>
              </a:spcAft>
              <a:buClr>
                <a:srgbClr val="E98300"/>
              </a:buClr>
              <a:buFont typeface="Wingdings" panose="05000000000000000000" pitchFamily="2" charset="2"/>
              <a:buChar char="ü"/>
            </a:pPr>
            <a:r>
              <a:rPr lang="en-CA" altLang="en-US" sz="2800" dirty="0"/>
              <a:t>Volunteers: </a:t>
            </a:r>
            <a:r>
              <a:rPr lang="en-US" altLang="en-US" sz="2800" dirty="0">
                <a:solidFill>
                  <a:srgbClr val="E98300"/>
                </a:solidFill>
              </a:rPr>
              <a:t>406</a:t>
            </a:r>
          </a:p>
          <a:p>
            <a:pPr lvl="1">
              <a:lnSpc>
                <a:spcPct val="150000"/>
              </a:lnSpc>
              <a:spcBef>
                <a:spcPts val="1200"/>
              </a:spcBef>
              <a:spcAft>
                <a:spcPts val="0"/>
              </a:spcAft>
              <a:buClr>
                <a:srgbClr val="E98300"/>
              </a:buClr>
              <a:buFont typeface="Wingdings" panose="05000000000000000000" pitchFamily="2" charset="2"/>
              <a:buChar char="ü"/>
            </a:pPr>
            <a:r>
              <a:rPr lang="en-US" altLang="en-US" sz="2800" dirty="0"/>
              <a:t>Contractors &amp; Staff: </a:t>
            </a:r>
            <a:r>
              <a:rPr lang="en-US" altLang="en-US" sz="2800" dirty="0">
                <a:solidFill>
                  <a:srgbClr val="E98300"/>
                </a:solidFill>
              </a:rPr>
              <a:t>107</a:t>
            </a:r>
          </a:p>
          <a:p>
            <a:pPr marL="457200" lvl="1" indent="0">
              <a:lnSpc>
                <a:spcPct val="150000"/>
              </a:lnSpc>
              <a:spcBef>
                <a:spcPts val="1200"/>
              </a:spcBef>
              <a:spcAft>
                <a:spcPts val="0"/>
              </a:spcAft>
              <a:buClr>
                <a:srgbClr val="E98300"/>
              </a:buClr>
              <a:buNone/>
            </a:pPr>
            <a:br>
              <a:rPr lang="en-CA" altLang="en-US" sz="2800" b="1" dirty="0"/>
            </a:br>
            <a:r>
              <a:rPr lang="en-CA" altLang="en-US" sz="2800" b="1" dirty="0"/>
              <a:t>One team working together to </a:t>
            </a:r>
          </a:p>
          <a:p>
            <a:pPr marL="347472" lvl="1" indent="0">
              <a:spcAft>
                <a:spcPts val="0"/>
              </a:spcAft>
              <a:buNone/>
            </a:pPr>
            <a:r>
              <a:rPr lang="en-CA" altLang="en-US" sz="2800" b="1" dirty="0"/>
              <a:t>deliver an </a:t>
            </a:r>
            <a:r>
              <a:rPr lang="en-CA" altLang="en-US" sz="2800" b="1" dirty="0">
                <a:solidFill>
                  <a:srgbClr val="E98300"/>
                </a:solidFill>
              </a:rPr>
              <a:t>extraordinary </a:t>
            </a:r>
            <a:r>
              <a:rPr lang="en-CA" altLang="en-US" sz="2800" b="1" dirty="0"/>
              <a:t>world-class event!</a:t>
            </a:r>
          </a:p>
        </p:txBody>
      </p:sp>
    </p:spTree>
    <p:extLst>
      <p:ext uri="{BB962C8B-B14F-4D97-AF65-F5344CB8AC3E}">
        <p14:creationId xmlns:p14="http://schemas.microsoft.com/office/powerpoint/2010/main" val="4259093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2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C28D-CAAD-47B5-B2B9-2D181482EEB5}"/>
              </a:ext>
            </a:extLst>
          </p:cNvPr>
          <p:cNvSpPr>
            <a:spLocks noGrp="1"/>
          </p:cNvSpPr>
          <p:nvPr>
            <p:ph type="title"/>
          </p:nvPr>
        </p:nvSpPr>
        <p:spPr/>
        <p:txBody>
          <a:bodyPr/>
          <a:lstStyle/>
          <a:p>
            <a:r>
              <a:rPr lang="en-CA" dirty="0"/>
              <a:t>VOLUNTEER HELP DESKS</a:t>
            </a:r>
          </a:p>
        </p:txBody>
      </p:sp>
      <p:graphicFrame>
        <p:nvGraphicFramePr>
          <p:cNvPr id="4" name="Table 3">
            <a:extLst>
              <a:ext uri="{FF2B5EF4-FFF2-40B4-BE49-F238E27FC236}">
                <a16:creationId xmlns:a16="http://schemas.microsoft.com/office/drawing/2014/main" id="{7A6B4910-85F1-4950-8A8A-FABE0DA07D1D}"/>
              </a:ext>
            </a:extLst>
          </p:cNvPr>
          <p:cNvGraphicFramePr>
            <a:graphicFrameLocks noGrp="1"/>
          </p:cNvGraphicFramePr>
          <p:nvPr>
            <p:extLst/>
          </p:nvPr>
        </p:nvGraphicFramePr>
        <p:xfrm>
          <a:off x="810126" y="1266704"/>
          <a:ext cx="10948737" cy="4281884"/>
        </p:xfrm>
        <a:graphic>
          <a:graphicData uri="http://schemas.openxmlformats.org/drawingml/2006/table">
            <a:tbl>
              <a:tblPr firstRow="1" bandRow="1">
                <a:tableStyleId>{073A0DAA-6AF3-43AB-8588-CEC1D06C72B9}</a:tableStyleId>
              </a:tblPr>
              <a:tblGrid>
                <a:gridCol w="2429591">
                  <a:extLst>
                    <a:ext uri="{9D8B030D-6E8A-4147-A177-3AD203B41FA5}">
                      <a16:colId xmlns:a16="http://schemas.microsoft.com/office/drawing/2014/main" val="642143188"/>
                    </a:ext>
                  </a:extLst>
                </a:gridCol>
                <a:gridCol w="8519146">
                  <a:extLst>
                    <a:ext uri="{9D8B030D-6E8A-4147-A177-3AD203B41FA5}">
                      <a16:colId xmlns:a16="http://schemas.microsoft.com/office/drawing/2014/main" val="3949583307"/>
                    </a:ext>
                  </a:extLst>
                </a:gridCol>
              </a:tblGrid>
              <a:tr h="321872">
                <a:tc>
                  <a:txBody>
                    <a:bodyPr/>
                    <a:lstStyle/>
                    <a:p>
                      <a:r>
                        <a:rPr lang="en-CA" sz="2800" dirty="0">
                          <a:latin typeface="Verdana" panose="020B0604030504040204" pitchFamily="34" charset="0"/>
                          <a:ea typeface="Verdana" panose="020B0604030504040204" pitchFamily="34" charset="0"/>
                          <a:cs typeface="Verdana" panose="020B0604030504040204" pitchFamily="34" charset="0"/>
                        </a:rPr>
                        <a:t>Volunteer Desk</a:t>
                      </a:r>
                    </a:p>
                  </a:txBody>
                  <a:tcPr/>
                </a:tc>
                <a:tc>
                  <a:txBody>
                    <a:bodyPr/>
                    <a:lstStyle/>
                    <a:p>
                      <a:r>
                        <a:rPr lang="en-CA" sz="2800" dirty="0">
                          <a:latin typeface="Verdana" panose="020B0604030504040204" pitchFamily="34" charset="0"/>
                          <a:ea typeface="Verdana" panose="020B0604030504040204" pitchFamily="34" charset="0"/>
                          <a:cs typeface="Verdana" panose="020B0604030504040204" pitchFamily="34" charset="0"/>
                        </a:rPr>
                        <a:t>Services Provided  </a:t>
                      </a:r>
                    </a:p>
                  </a:txBody>
                  <a:tcPr/>
                </a:tc>
                <a:extLst>
                  <a:ext uri="{0D108BD9-81ED-4DB2-BD59-A6C34878D82A}">
                    <a16:rowId xmlns:a16="http://schemas.microsoft.com/office/drawing/2014/main" val="1140977863"/>
                  </a:ext>
                </a:extLst>
              </a:tr>
              <a:tr h="769342">
                <a:tc>
                  <a:txBody>
                    <a:bodyPr/>
                    <a:lstStyle/>
                    <a:p>
                      <a:r>
                        <a:rPr lang="en-CA" sz="2000" dirty="0"/>
                        <a:t>Invictus Games Village Help Desk </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CA" sz="2000" u="none" strike="noStrike" kern="1200" baseline="0" dirty="0"/>
                        <a:t>General Invictus info, Meal hall hours of operations, lost and found, lost persons, Day passes, general Toronto information, and meeting space booking.</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83744872"/>
                  </a:ext>
                </a:extLst>
              </a:tr>
              <a:tr h="563276">
                <a:tc>
                  <a:txBody>
                    <a:bodyPr/>
                    <a:lstStyle/>
                    <a:p>
                      <a:r>
                        <a:rPr lang="en-CA" sz="2000" dirty="0"/>
                        <a:t>Friends &amp; Family Help Desk </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CA" sz="2000" u="none" strike="noStrike" kern="1200" baseline="0" dirty="0"/>
                        <a:t>Information specific to the friends and family program including external events and general information.</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892586310"/>
                  </a:ext>
                </a:extLst>
              </a:tr>
              <a:tr h="336587">
                <a:tc>
                  <a:txBody>
                    <a:bodyPr/>
                    <a:lstStyle/>
                    <a:p>
                      <a:r>
                        <a:rPr lang="en-CA" sz="2000" dirty="0"/>
                        <a:t>Sport info desk</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CA" sz="2000" u="none" strike="noStrike" kern="1200" baseline="0" dirty="0"/>
                        <a:t>Training and competition schedule, including results.</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686908094"/>
                  </a:ext>
                </a:extLst>
              </a:tr>
              <a:tr h="625090">
                <a:tc>
                  <a:txBody>
                    <a:bodyPr/>
                    <a:lstStyle/>
                    <a:p>
                      <a:r>
                        <a:rPr lang="en-CA" sz="2000" dirty="0"/>
                        <a:t>Transport help desk</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CA" sz="2000" u="none" strike="noStrike" kern="1200" baseline="0" dirty="0"/>
                        <a:t>Bus schedule to training and competition venues, plus arrival and departure information. Assistance for mishandled baggage.</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835718887"/>
                  </a:ext>
                </a:extLst>
              </a:tr>
              <a:tr h="769342">
                <a:tc>
                  <a:txBody>
                    <a:bodyPr/>
                    <a:lstStyle/>
                    <a:p>
                      <a:r>
                        <a:rPr lang="en-CA" sz="2000" dirty="0"/>
                        <a:t>Logistics Help desk</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CA" sz="2000" u="none" strike="noStrike" kern="1200" baseline="0" dirty="0"/>
                        <a:t>Sport equipment movement to competition venues, transport of nation’s freight, master delivery scheduling and logistics issue resolution.</a:t>
                      </a:r>
                      <a:endParaRPr lang="en-CA" sz="2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74488798"/>
                  </a:ext>
                </a:extLst>
              </a:tr>
            </a:tbl>
          </a:graphicData>
        </a:graphic>
      </p:graphicFrame>
    </p:spTree>
    <p:extLst>
      <p:ext uri="{BB962C8B-B14F-4D97-AF65-F5344CB8AC3E}">
        <p14:creationId xmlns:p14="http://schemas.microsoft.com/office/powerpoint/2010/main" val="63842061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VILLAGE TIMELINE</a:t>
            </a:r>
          </a:p>
        </p:txBody>
      </p:sp>
      <p:graphicFrame>
        <p:nvGraphicFramePr>
          <p:cNvPr id="6" name="Content Placeholder 5">
            <a:extLst>
              <a:ext uri="{FF2B5EF4-FFF2-40B4-BE49-F238E27FC236}">
                <a16:creationId xmlns:a16="http://schemas.microsoft.com/office/drawing/2014/main" id="{0429850C-7B5C-463E-9B35-E64099B8634B}"/>
              </a:ext>
            </a:extLst>
          </p:cNvPr>
          <p:cNvGraphicFramePr>
            <a:graphicFrameLocks noGrp="1"/>
          </p:cNvGraphicFramePr>
          <p:nvPr>
            <p:ph idx="1"/>
            <p:extLst>
              <p:ext uri="{D42A27DB-BD31-4B8C-83A1-F6EECF244321}">
                <p14:modId xmlns:p14="http://schemas.microsoft.com/office/powerpoint/2010/main" val="771447368"/>
              </p:ext>
            </p:extLst>
          </p:nvPr>
        </p:nvGraphicFramePr>
        <p:xfrm>
          <a:off x="130629" y="1505760"/>
          <a:ext cx="11903528" cy="353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a:xfrm>
            <a:off x="4653642" y="6036482"/>
            <a:ext cx="6384471" cy="365125"/>
          </a:xfrm>
        </p:spPr>
        <p:txBody>
          <a:bodyPr/>
          <a:lstStyle/>
          <a:p>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VILLAGE OPEN SEP21 14:00 to OCT1 14:00</a:t>
            </a:r>
          </a:p>
        </p:txBody>
      </p:sp>
      <p:sp>
        <p:nvSpPr>
          <p:cNvPr id="5" name="Slide Number Placeholder 4"/>
          <p:cNvSpPr>
            <a:spLocks noGrp="1"/>
          </p:cNvSpPr>
          <p:nvPr>
            <p:ph type="sldNum" sz="quarter" idx="4"/>
          </p:nvPr>
        </p:nvSpPr>
        <p:spPr/>
        <p:txBody>
          <a:bodyPr/>
          <a:lstStyle/>
          <a:p>
            <a:fld id="{BC733F11-CCD5-4110-A3AE-7E32CDF7F226}" type="slidenum">
              <a:rPr lang="en-US" smtClean="0"/>
              <a:pPr/>
              <a:t>16</a:t>
            </a:fld>
            <a:endParaRPr lang="en-US" dirty="0"/>
          </a:p>
        </p:txBody>
      </p:sp>
      <p:sp>
        <p:nvSpPr>
          <p:cNvPr id="7" name="Left Brace 6">
            <a:extLst>
              <a:ext uri="{FF2B5EF4-FFF2-40B4-BE49-F238E27FC236}">
                <a16:creationId xmlns:a16="http://schemas.microsoft.com/office/drawing/2014/main" id="{D4B439B6-C649-4E04-A72D-0C8234100F43}"/>
              </a:ext>
            </a:extLst>
          </p:cNvPr>
          <p:cNvSpPr/>
          <p:nvPr/>
        </p:nvSpPr>
        <p:spPr>
          <a:xfrm rot="16200000">
            <a:off x="7453995" y="1986089"/>
            <a:ext cx="914400" cy="7102932"/>
          </a:xfrm>
          <a:prstGeom prst="leftBrace">
            <a:avLst/>
          </a:prstGeom>
          <a:ln w="76200">
            <a:solidFill>
              <a:srgbClr val="FFD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6110128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1486234"/>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VILLAGE</a:t>
            </a:r>
          </a:p>
        </p:txBody>
      </p:sp>
      <p:sp>
        <p:nvSpPr>
          <p:cNvPr id="8" name="TextBox 7"/>
          <p:cNvSpPr txBox="1"/>
          <p:nvPr/>
        </p:nvSpPr>
        <p:spPr>
          <a:xfrm>
            <a:off x="-2" y="2638392"/>
            <a:ext cx="12192001" cy="621837"/>
          </a:xfrm>
          <a:prstGeom prst="rect">
            <a:avLst/>
          </a:prstGeom>
          <a:noFill/>
        </p:spPr>
        <p:txBody>
          <a:bodyPr wrap="square" rtlCol="0">
            <a:spAutoFit/>
          </a:bodyPr>
          <a:lstStyle/>
          <a:p>
            <a:pPr algn="ctr" defTabSz="449295" eaLnBrk="1" fontAlgn="auto" hangingPunct="1">
              <a:spcBef>
                <a:spcPts val="0"/>
              </a:spcBef>
              <a:spcAft>
                <a:spcPts val="0"/>
              </a:spcAft>
            </a:pPr>
            <a:r>
              <a:rPr lang="en-US" sz="344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Key FUNCTIONS AND services</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281066091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2F1D95-E900-4194-B270-2167B187486C}"/>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WHO AND WHAT IS IN THE VILLAGE?</a:t>
            </a:r>
          </a:p>
        </p:txBody>
      </p:sp>
      <p:sp>
        <p:nvSpPr>
          <p:cNvPr id="3" name="Content Placeholder 2"/>
          <p:cNvSpPr>
            <a:spLocks noGrp="1"/>
          </p:cNvSpPr>
          <p:nvPr>
            <p:ph idx="1"/>
          </p:nvPr>
        </p:nvSpPr>
        <p:spPr>
          <a:xfrm>
            <a:off x="548640" y="1349183"/>
            <a:ext cx="10972800" cy="4372791"/>
          </a:xfrm>
        </p:spPr>
        <p:txBody>
          <a:bodyPr>
            <a:normAutofit/>
          </a:bodyPr>
          <a:lstStyle/>
          <a:p>
            <a:pPr marL="0" indent="0">
              <a:buNone/>
            </a:pPr>
            <a:r>
              <a:rPr lang="en-US" dirty="0">
                <a:solidFill>
                  <a:schemeClr val="tx1"/>
                </a:solidFill>
              </a:rPr>
              <a:t>The Village is very different from a sports venue:</a:t>
            </a:r>
          </a:p>
          <a:p>
            <a:pPr>
              <a:buFont typeface="Wingdings" panose="05000000000000000000" pitchFamily="2" charset="2"/>
              <a:buChar char="ü"/>
            </a:pPr>
            <a:r>
              <a:rPr lang="en-US" dirty="0">
                <a:solidFill>
                  <a:schemeClr val="tx1"/>
                </a:solidFill>
              </a:rPr>
              <a:t>Will house over 16 Functional Areas</a:t>
            </a:r>
          </a:p>
          <a:p>
            <a:pPr>
              <a:buFont typeface="Wingdings" panose="05000000000000000000" pitchFamily="2" charset="2"/>
              <a:buChar char="ü"/>
            </a:pPr>
            <a:r>
              <a:rPr lang="en-US" dirty="0">
                <a:solidFill>
                  <a:schemeClr val="tx1"/>
                </a:solidFill>
              </a:rPr>
              <a:t>Main accommodations for Competitors and Friends &amp; Family </a:t>
            </a:r>
          </a:p>
          <a:p>
            <a:pPr>
              <a:buFont typeface="Wingdings" panose="05000000000000000000" pitchFamily="2" charset="2"/>
              <a:buChar char="ü"/>
            </a:pPr>
            <a:r>
              <a:rPr lang="en-US" dirty="0">
                <a:solidFill>
                  <a:schemeClr val="tx1"/>
                </a:solidFill>
              </a:rPr>
              <a:t>Transportation Hub</a:t>
            </a:r>
          </a:p>
          <a:p>
            <a:pPr>
              <a:buFont typeface="Wingdings" panose="05000000000000000000" pitchFamily="2" charset="2"/>
              <a:buChar char="ü"/>
            </a:pPr>
            <a:r>
              <a:rPr lang="en-US" dirty="0">
                <a:solidFill>
                  <a:schemeClr val="tx1"/>
                </a:solidFill>
              </a:rPr>
              <a:t>Media Central</a:t>
            </a:r>
          </a:p>
          <a:p>
            <a:pPr>
              <a:buFont typeface="Wingdings" panose="05000000000000000000" pitchFamily="2" charset="2"/>
              <a:buChar char="ü"/>
            </a:pPr>
            <a:r>
              <a:rPr lang="en-US" dirty="0">
                <a:solidFill>
                  <a:schemeClr val="tx1"/>
                </a:solidFill>
              </a:rPr>
              <a:t>Entertainment </a:t>
            </a:r>
          </a:p>
          <a:p>
            <a:pPr>
              <a:buFont typeface="Wingdings" panose="05000000000000000000" pitchFamily="2" charset="2"/>
              <a:buChar char="ü"/>
            </a:pPr>
            <a:endParaRPr lang="en-US" dirty="0"/>
          </a:p>
          <a:p>
            <a:pPr marL="0" indent="0">
              <a:buNone/>
            </a:pPr>
            <a:r>
              <a:rPr lang="en-US" dirty="0"/>
              <a:t>   </a:t>
            </a:r>
            <a:r>
              <a:rPr lang="en-US" sz="2800" dirty="0"/>
              <a:t>AND MUCH MORE…</a:t>
            </a:r>
          </a:p>
          <a:p>
            <a:pPr>
              <a:buFont typeface="Wingdings" panose="05000000000000000000" pitchFamily="2" charset="2"/>
              <a:buChar char="ü"/>
            </a:pPr>
            <a:endParaRPr lang="en-US" dirty="0"/>
          </a:p>
          <a:p>
            <a:endParaRPr lang="en-US" dirty="0"/>
          </a:p>
        </p:txBody>
      </p:sp>
      <p:sp>
        <p:nvSpPr>
          <p:cNvPr id="4" name="Footer Placeholder 3"/>
          <p:cNvSpPr>
            <a:spLocks noGrp="1"/>
          </p:cNvSpPr>
          <p:nvPr>
            <p:ph type="ftr" sz="quarter" idx="3"/>
          </p:nvPr>
        </p:nvSpPr>
        <p:spPr/>
        <p:txBody>
          <a:bodyPr/>
          <a:lstStyle/>
          <a:p>
            <a:r>
              <a:rPr lang="en-US" dirty="0"/>
              <a:t>Invictus Games Venue RECCE</a:t>
            </a:r>
          </a:p>
        </p:txBody>
      </p:sp>
      <p:sp>
        <p:nvSpPr>
          <p:cNvPr id="5" name="Slide Number Placeholder 4"/>
          <p:cNvSpPr>
            <a:spLocks noGrp="1"/>
          </p:cNvSpPr>
          <p:nvPr>
            <p:ph type="sldNum" sz="quarter" idx="4"/>
          </p:nvPr>
        </p:nvSpPr>
        <p:spPr/>
        <p:txBody>
          <a:bodyPr/>
          <a:lstStyle/>
          <a:p>
            <a:fld id="{BC733F11-CCD5-4110-A3AE-7E32CDF7F226}" type="slidenum">
              <a:rPr lang="en-US" smtClean="0"/>
              <a:pPr/>
              <a:t>18</a:t>
            </a:fld>
            <a:endParaRPr lang="en-US" dirty="0"/>
          </a:p>
        </p:txBody>
      </p:sp>
      <p:pic>
        <p:nvPicPr>
          <p:cNvPr id="8" name="Graphic 7" descr="Family with two children">
            <a:extLst>
              <a:ext uri="{FF2B5EF4-FFF2-40B4-BE49-F238E27FC236}">
                <a16:creationId xmlns:a16="http://schemas.microsoft.com/office/drawing/2014/main" id="{00D34967-1C41-46FE-AE09-1763965F4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6919" y="5184962"/>
            <a:ext cx="914400" cy="914400"/>
          </a:xfrm>
          <a:prstGeom prst="rect">
            <a:avLst/>
          </a:prstGeom>
        </p:spPr>
      </p:pic>
      <p:pic>
        <p:nvPicPr>
          <p:cNvPr id="10" name="Graphic 9" descr="Guitar">
            <a:extLst>
              <a:ext uri="{FF2B5EF4-FFF2-40B4-BE49-F238E27FC236}">
                <a16:creationId xmlns:a16="http://schemas.microsoft.com/office/drawing/2014/main" id="{D1706233-1EBC-469F-AA25-4F296866BF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9692" y="5107216"/>
            <a:ext cx="914400" cy="914400"/>
          </a:xfrm>
          <a:prstGeom prst="rect">
            <a:avLst/>
          </a:prstGeom>
        </p:spPr>
      </p:pic>
      <p:pic>
        <p:nvPicPr>
          <p:cNvPr id="14" name="Graphic 13" descr="Fork and knife">
            <a:extLst>
              <a:ext uri="{FF2B5EF4-FFF2-40B4-BE49-F238E27FC236}">
                <a16:creationId xmlns:a16="http://schemas.microsoft.com/office/drawing/2014/main" id="{D97F705D-9733-4B01-8563-10C78BC740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6892" y="3723491"/>
            <a:ext cx="914400" cy="914400"/>
          </a:xfrm>
          <a:prstGeom prst="rect">
            <a:avLst/>
          </a:prstGeom>
        </p:spPr>
      </p:pic>
      <p:pic>
        <p:nvPicPr>
          <p:cNvPr id="16" name="Graphic 15" descr="Bus">
            <a:extLst>
              <a:ext uri="{FF2B5EF4-FFF2-40B4-BE49-F238E27FC236}">
                <a16:creationId xmlns:a16="http://schemas.microsoft.com/office/drawing/2014/main" id="{085D936C-A766-42BE-8813-8E59B24EB3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2782" y="3723491"/>
            <a:ext cx="914400" cy="914400"/>
          </a:xfrm>
          <a:prstGeom prst="rect">
            <a:avLst/>
          </a:prstGeom>
        </p:spPr>
      </p:pic>
      <p:pic>
        <p:nvPicPr>
          <p:cNvPr id="18" name="Graphic 17" descr="Building">
            <a:extLst>
              <a:ext uri="{FF2B5EF4-FFF2-40B4-BE49-F238E27FC236}">
                <a16:creationId xmlns:a16="http://schemas.microsoft.com/office/drawing/2014/main" id="{1DB37ED3-0EC6-47C8-B8A8-1253EF2DC1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4036" y="4192816"/>
            <a:ext cx="914400" cy="914400"/>
          </a:xfrm>
          <a:prstGeom prst="rect">
            <a:avLst/>
          </a:prstGeom>
        </p:spPr>
      </p:pic>
      <p:pic>
        <p:nvPicPr>
          <p:cNvPr id="20" name="Graphic 19" descr="Sleep">
            <a:extLst>
              <a:ext uri="{FF2B5EF4-FFF2-40B4-BE49-F238E27FC236}">
                <a16:creationId xmlns:a16="http://schemas.microsoft.com/office/drawing/2014/main" id="{F59DEE8C-36AD-410C-845E-EC342199DF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20130" y="2857274"/>
            <a:ext cx="914400" cy="914400"/>
          </a:xfrm>
          <a:prstGeom prst="rect">
            <a:avLst/>
          </a:prstGeom>
        </p:spPr>
      </p:pic>
    </p:spTree>
    <p:extLst>
      <p:ext uri="{BB962C8B-B14F-4D97-AF65-F5344CB8AC3E}">
        <p14:creationId xmlns:p14="http://schemas.microsoft.com/office/powerpoint/2010/main" val="5513844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EABFCC-5728-4DEA-947F-3CB23BEF0838}"/>
              </a:ext>
            </a:extLst>
          </p:cNvPr>
          <p:cNvSpPr/>
          <p:nvPr/>
        </p:nvSpPr>
        <p:spPr>
          <a:xfrm>
            <a:off x="0"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ACCOMMODATION FA (ACM)</a:t>
            </a:r>
          </a:p>
        </p:txBody>
      </p:sp>
      <p:sp>
        <p:nvSpPr>
          <p:cNvPr id="3" name="Content Placeholder 2"/>
          <p:cNvSpPr>
            <a:spLocks noGrp="1"/>
          </p:cNvSpPr>
          <p:nvPr>
            <p:ph idx="1"/>
          </p:nvPr>
        </p:nvSpPr>
        <p:spPr>
          <a:xfrm>
            <a:off x="212271" y="1280160"/>
            <a:ext cx="11766369" cy="4937760"/>
          </a:xfrm>
        </p:spPr>
        <p:txBody>
          <a:bodyPr/>
          <a:lstStyle/>
          <a:p>
            <a:pPr marL="0" indent="0">
              <a:buNone/>
            </a:pPr>
            <a:r>
              <a:rPr lang="en-US" dirty="0"/>
              <a:t>Basic function  (Sept. 18 – Oct. 1)</a:t>
            </a:r>
          </a:p>
          <a:p>
            <a:pPr marL="0" indent="0">
              <a:buNone/>
            </a:pPr>
            <a:r>
              <a:rPr lang="en-US" dirty="0"/>
              <a:t>The Accommodation FA serves as venue management for the Village, operating the Village Operations Centre (VOC), controls meals for clients, monitors access to zones, and provides additional amenities and activities for our guests. </a:t>
            </a:r>
          </a:p>
          <a:p>
            <a:pPr>
              <a:buNone/>
            </a:pPr>
            <a:endParaRPr lang="en-US" b="1" dirty="0"/>
          </a:p>
          <a:p>
            <a:pPr>
              <a:buNone/>
            </a:pPr>
            <a:r>
              <a:rPr lang="en-US" b="1" dirty="0"/>
              <a:t>WHAT YOU NEED TO KNOW…</a:t>
            </a:r>
          </a:p>
          <a:p>
            <a:r>
              <a:rPr lang="en-US" dirty="0"/>
              <a:t>The ACM FA is here to ensure the safety of our guests but also to ensure they have FUN and create LASTING MEMORIES!</a:t>
            </a:r>
          </a:p>
          <a:p>
            <a:pPr marL="0" indent="0">
              <a:buNone/>
            </a:pPr>
            <a:endParaRPr lang="en-US" dirty="0"/>
          </a:p>
          <a:p>
            <a:endParaRPr lang="en-US" dirty="0"/>
          </a:p>
        </p:txBody>
      </p:sp>
      <p:sp>
        <p:nvSpPr>
          <p:cNvPr id="4" name="Footer Placeholder 3"/>
          <p:cNvSpPr>
            <a:spLocks noGrp="1"/>
          </p:cNvSpPr>
          <p:nvPr>
            <p:ph type="ftr" sz="quarter" idx="3"/>
          </p:nvPr>
        </p:nvSpPr>
        <p:spPr/>
        <p:txBody>
          <a:bodyPr/>
          <a:lstStyle/>
          <a:p>
            <a:r>
              <a:rPr lang="en-US" dirty="0"/>
              <a:t>Invictus Games Venue RECCE</a:t>
            </a:r>
          </a:p>
        </p:txBody>
      </p:sp>
      <p:sp>
        <p:nvSpPr>
          <p:cNvPr id="5" name="Slide Number Placeholder 4"/>
          <p:cNvSpPr>
            <a:spLocks noGrp="1"/>
          </p:cNvSpPr>
          <p:nvPr>
            <p:ph type="sldNum" sz="quarter" idx="4"/>
          </p:nvPr>
        </p:nvSpPr>
        <p:spPr/>
        <p:txBody>
          <a:bodyPr/>
          <a:lstStyle/>
          <a:p>
            <a:fld id="{BC733F11-CCD5-4110-A3AE-7E32CDF7F226}" type="slidenum">
              <a:rPr lang="en-US" smtClean="0"/>
              <a:pPr/>
              <a:t>19</a:t>
            </a:fld>
            <a:endParaRPr lang="en-US" dirty="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243106"/>
            <a:ext cx="11033760" cy="786759"/>
          </a:xfrm>
        </p:spPr>
        <p:txBody>
          <a:bodyPr>
            <a:normAutofit/>
          </a:bodyPr>
          <a:lstStyle/>
          <a:p>
            <a:pPr lvl="0"/>
            <a:r>
              <a:rPr lang="en-CA" kern="0" dirty="0"/>
              <a:t>WELCOME TO THE VILLAGE</a:t>
            </a:r>
            <a:endParaRPr lang="en-US" dirty="0"/>
          </a:p>
        </p:txBody>
      </p:sp>
      <p:sp>
        <p:nvSpPr>
          <p:cNvPr id="9" name="Rectangle 3"/>
          <p:cNvSpPr>
            <a:spLocks noGrp="1" noChangeArrowheads="1"/>
          </p:cNvSpPr>
          <p:nvPr>
            <p:ph sz="half" idx="1"/>
          </p:nvPr>
        </p:nvSpPr>
        <p:spPr>
          <a:xfrm>
            <a:off x="665366" y="1194776"/>
            <a:ext cx="6394601" cy="5526699"/>
          </a:xfrm>
        </p:spPr>
        <p:txBody>
          <a:bodyPr>
            <a:normAutofit fontScale="70000" lnSpcReduction="20000"/>
          </a:bodyPr>
          <a:lstStyle/>
          <a:p>
            <a:pPr>
              <a:spcBef>
                <a:spcPct val="75000"/>
              </a:spcBef>
            </a:pPr>
            <a:r>
              <a:rPr lang="en-CA" altLang="en-US" sz="3100" b="1" dirty="0">
                <a:latin typeface="Verdana" panose="020B0604030504040204" pitchFamily="34" charset="0"/>
                <a:ea typeface="Verdana" panose="020B0604030504040204" pitchFamily="34" charset="0"/>
                <a:cs typeface="Verdana" panose="020B0604030504040204" pitchFamily="34" charset="0"/>
              </a:rPr>
              <a:t>Introduction</a:t>
            </a:r>
          </a:p>
          <a:p>
            <a:pPr lvl="1">
              <a:lnSpc>
                <a:spcPct val="120000"/>
              </a:lnSpc>
              <a:spcBef>
                <a:spcPct val="50000"/>
              </a:spcBef>
            </a:pPr>
            <a:r>
              <a:rPr lang="en-US" sz="3100" dirty="0">
                <a:solidFill>
                  <a:schemeClr val="tx1"/>
                </a:solidFill>
              </a:rPr>
              <a:t>Jim Stewart, Village General Manager</a:t>
            </a:r>
          </a:p>
          <a:p>
            <a:pPr lvl="1">
              <a:lnSpc>
                <a:spcPct val="120000"/>
              </a:lnSpc>
              <a:spcBef>
                <a:spcPts val="1200"/>
              </a:spcBef>
              <a:spcAft>
                <a:spcPts val="1200"/>
              </a:spcAft>
            </a:pPr>
            <a:r>
              <a:rPr lang="en-US" sz="3100" dirty="0">
                <a:solidFill>
                  <a:schemeClr val="tx1"/>
                </a:solidFill>
              </a:rPr>
              <a:t>Jordyn </a:t>
            </a:r>
            <a:r>
              <a:rPr lang="en-US" sz="3100" dirty="0" err="1">
                <a:solidFill>
                  <a:schemeClr val="tx1"/>
                </a:solidFill>
              </a:rPr>
              <a:t>Bayly</a:t>
            </a:r>
            <a:r>
              <a:rPr lang="en-US" sz="3100" dirty="0">
                <a:solidFill>
                  <a:schemeClr val="tx1"/>
                </a:solidFill>
              </a:rPr>
              <a:t>-Jones, Accommodations Manager</a:t>
            </a:r>
          </a:p>
          <a:p>
            <a:pPr lvl="1">
              <a:lnSpc>
                <a:spcPct val="120000"/>
              </a:lnSpc>
              <a:spcBef>
                <a:spcPts val="1200"/>
              </a:spcBef>
              <a:spcAft>
                <a:spcPts val="1200"/>
              </a:spcAft>
            </a:pPr>
            <a:r>
              <a:rPr lang="en-US" sz="3100" dirty="0">
                <a:solidFill>
                  <a:schemeClr val="tx1"/>
                </a:solidFill>
              </a:rPr>
              <a:t>Erika Pugsley, Operations Coordinator</a:t>
            </a:r>
          </a:p>
          <a:p>
            <a:pPr lvl="1">
              <a:lnSpc>
                <a:spcPct val="120000"/>
              </a:lnSpc>
              <a:spcBef>
                <a:spcPts val="1200"/>
              </a:spcBef>
              <a:spcAft>
                <a:spcPts val="1200"/>
              </a:spcAft>
            </a:pPr>
            <a:r>
              <a:rPr lang="en-US" sz="3100" dirty="0">
                <a:solidFill>
                  <a:schemeClr val="tx1"/>
                </a:solidFill>
              </a:rPr>
              <a:t>Kristina </a:t>
            </a:r>
            <a:r>
              <a:rPr lang="en-US" sz="3100" dirty="0" err="1">
                <a:solidFill>
                  <a:schemeClr val="tx1"/>
                </a:solidFill>
              </a:rPr>
              <a:t>Snjaric</a:t>
            </a:r>
            <a:r>
              <a:rPr lang="en-US" sz="3100" dirty="0">
                <a:solidFill>
                  <a:schemeClr val="tx1"/>
                </a:solidFill>
              </a:rPr>
              <a:t>, Village Operations Associate</a:t>
            </a:r>
          </a:p>
          <a:p>
            <a:pPr lvl="1">
              <a:lnSpc>
                <a:spcPct val="120000"/>
              </a:lnSpc>
              <a:spcBef>
                <a:spcPts val="1200"/>
              </a:spcBef>
              <a:spcAft>
                <a:spcPts val="1200"/>
              </a:spcAft>
            </a:pPr>
            <a:r>
              <a:rPr lang="en-US" sz="3100" dirty="0">
                <a:solidFill>
                  <a:schemeClr val="tx1"/>
                </a:solidFill>
              </a:rPr>
              <a:t>Madeleine Davidson, Nancy Cunningham &amp; Donald Snyder, </a:t>
            </a:r>
            <a:br>
              <a:rPr lang="en-US" sz="3100" dirty="0">
                <a:solidFill>
                  <a:schemeClr val="tx1"/>
                </a:solidFill>
              </a:rPr>
            </a:br>
            <a:r>
              <a:rPr lang="en-US" sz="3100" dirty="0">
                <a:solidFill>
                  <a:schemeClr val="tx1"/>
                </a:solidFill>
              </a:rPr>
              <a:t>Workforce Supervisors</a:t>
            </a:r>
          </a:p>
          <a:p>
            <a:pPr lvl="1">
              <a:spcBef>
                <a:spcPts val="1200"/>
              </a:spcBef>
              <a:spcAft>
                <a:spcPts val="1200"/>
              </a:spcAft>
              <a:buNone/>
            </a:pPr>
            <a:endParaRPr lang="en-US" sz="2800" dirty="0">
              <a:solidFill>
                <a:schemeClr val="tx1"/>
              </a:solidFill>
              <a:highlight>
                <a:srgbClr val="FFFF00"/>
              </a:highlight>
            </a:endParaRPr>
          </a:p>
          <a:p>
            <a:pPr>
              <a:spcBef>
                <a:spcPct val="50000"/>
              </a:spcBef>
              <a:buFont typeface="Times" panose="02020603050405020304" pitchFamily="18" charset="0"/>
              <a:buNone/>
            </a:pPr>
            <a:endParaRPr lang="en-US" altLang="en-US" dirty="0"/>
          </a:p>
        </p:txBody>
      </p:sp>
      <p:sp>
        <p:nvSpPr>
          <p:cNvPr id="10"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US" dirty="0"/>
              <a:t>Invictus Games Venue RECCE</a:t>
            </a:r>
          </a:p>
        </p:txBody>
      </p:sp>
      <p:pic>
        <p:nvPicPr>
          <p:cNvPr id="8" name="Picture 7" descr="hotel 2.jpg"/>
          <p:cNvPicPr>
            <a:picLocks noChangeAspect="1"/>
          </p:cNvPicPr>
          <p:nvPr/>
        </p:nvPicPr>
        <p:blipFill>
          <a:blip r:embed="rId3"/>
          <a:stretch>
            <a:fillRect/>
          </a:stretch>
        </p:blipFill>
        <p:spPr>
          <a:xfrm>
            <a:off x="7059967" y="1200977"/>
            <a:ext cx="3762707" cy="5016942"/>
          </a:xfrm>
          <a:prstGeom prst="rect">
            <a:avLst/>
          </a:prstGeom>
        </p:spPr>
      </p:pic>
    </p:spTree>
    <p:extLst>
      <p:ext uri="{BB962C8B-B14F-4D97-AF65-F5344CB8AC3E}">
        <p14:creationId xmlns:p14="http://schemas.microsoft.com/office/powerpoint/2010/main" val="2109402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EABFCC-5728-4DEA-947F-3CB23BEF0838}"/>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MEAL HALLS (Operated by ACM)</a:t>
            </a:r>
          </a:p>
        </p:txBody>
      </p:sp>
      <p:sp>
        <p:nvSpPr>
          <p:cNvPr id="3" name="Content Placeholder 2"/>
          <p:cNvSpPr>
            <a:spLocks noGrp="1"/>
          </p:cNvSpPr>
          <p:nvPr>
            <p:ph idx="1"/>
          </p:nvPr>
        </p:nvSpPr>
        <p:spPr>
          <a:xfrm>
            <a:off x="212271" y="1280160"/>
            <a:ext cx="11766369" cy="4937760"/>
          </a:xfrm>
        </p:spPr>
        <p:txBody>
          <a:bodyPr>
            <a:normAutofit lnSpcReduction="10000"/>
          </a:bodyPr>
          <a:lstStyle/>
          <a:p>
            <a:pPr marL="0" indent="0">
              <a:buNone/>
            </a:pPr>
            <a:r>
              <a:rPr lang="en-US" dirty="0"/>
              <a:t>Competitor Meal Hall</a:t>
            </a:r>
          </a:p>
          <a:p>
            <a:r>
              <a:rPr lang="en-US" dirty="0"/>
              <a:t>Breakfast and Dinner for Competitors and Team Management</a:t>
            </a:r>
          </a:p>
          <a:p>
            <a:pPr marL="0" indent="0">
              <a:buNone/>
            </a:pPr>
            <a:endParaRPr lang="en-US" dirty="0"/>
          </a:p>
          <a:p>
            <a:pPr marL="0" indent="0">
              <a:buNone/>
            </a:pPr>
            <a:r>
              <a:rPr lang="en-US" dirty="0"/>
              <a:t>Friends &amp; Family Meal Hall</a:t>
            </a:r>
          </a:p>
          <a:p>
            <a:r>
              <a:rPr lang="en-US" dirty="0"/>
              <a:t>Breakfast for Friends &amp; Family and Invictus Games Foundation (IGF) </a:t>
            </a:r>
          </a:p>
          <a:p>
            <a:endParaRPr lang="en-US" dirty="0"/>
          </a:p>
          <a:p>
            <a:pPr>
              <a:buNone/>
            </a:pPr>
            <a:r>
              <a:rPr lang="en-US" b="1" dirty="0"/>
              <a:t>WHAT YOU NEED TO KNOW…</a:t>
            </a:r>
          </a:p>
          <a:p>
            <a:r>
              <a:rPr lang="en-US" dirty="0"/>
              <a:t>Unless specifically instructed from the Village General Manager, no volunteer should ever eat in the Competitor or F&amp;F meal Hall. </a:t>
            </a:r>
          </a:p>
          <a:p>
            <a:r>
              <a:rPr lang="en-CA" dirty="0"/>
              <a:t>Competitors do not eat with family/friends and vice-versa with the exception of the last day for the Farewell Breakfast on Oct 1</a:t>
            </a:r>
          </a:p>
          <a:p>
            <a:endParaRPr lang="en-US" dirty="0"/>
          </a:p>
          <a:p>
            <a:endParaRPr lang="en-US" dirty="0"/>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20</a:t>
            </a:fld>
            <a:endParaRPr lang="en-US" dirty="0"/>
          </a:p>
        </p:txBody>
      </p:sp>
      <p:pic>
        <p:nvPicPr>
          <p:cNvPr id="7" name="Picture 6" descr="knife and fork.png">
            <a:extLst>
              <a:ext uri="{FF2B5EF4-FFF2-40B4-BE49-F238E27FC236}">
                <a16:creationId xmlns:a16="http://schemas.microsoft.com/office/drawing/2014/main" id="{A0DC8F83-303C-4873-825F-CE5CAE27804F}"/>
              </a:ext>
            </a:extLst>
          </p:cNvPr>
          <p:cNvPicPr>
            <a:picLocks noChangeAspect="1"/>
          </p:cNvPicPr>
          <p:nvPr/>
        </p:nvPicPr>
        <p:blipFill>
          <a:blip r:embed="rId3"/>
          <a:stretch>
            <a:fillRect/>
          </a:stretch>
        </p:blipFill>
        <p:spPr>
          <a:xfrm>
            <a:off x="10160000" y="1565095"/>
            <a:ext cx="1339787" cy="1339787"/>
          </a:xfrm>
          <a:prstGeom prst="rect">
            <a:avLst/>
          </a:prstGeom>
        </p:spPr>
      </p:pic>
    </p:spTree>
    <p:extLst>
      <p:ext uri="{BB962C8B-B14F-4D97-AF65-F5344CB8AC3E}">
        <p14:creationId xmlns:p14="http://schemas.microsoft.com/office/powerpoint/2010/main" val="288956157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CC1A31-535B-4A0F-839C-8C7AE161FD80}"/>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3B42F3B-6AED-4479-AC31-AB33009B9D8A}"/>
              </a:ext>
            </a:extLst>
          </p:cNvPr>
          <p:cNvSpPr>
            <a:spLocks noGrp="1"/>
          </p:cNvSpPr>
          <p:nvPr>
            <p:ph type="title"/>
          </p:nvPr>
        </p:nvSpPr>
        <p:spPr/>
        <p:txBody>
          <a:bodyPr/>
          <a:lstStyle/>
          <a:p>
            <a:r>
              <a:rPr lang="en-CA" dirty="0"/>
              <a:t>ENTERTAINMENT LOUNGE (Operated by ACM)</a:t>
            </a:r>
          </a:p>
        </p:txBody>
      </p:sp>
      <p:sp>
        <p:nvSpPr>
          <p:cNvPr id="3" name="Content Placeholder 2">
            <a:extLst>
              <a:ext uri="{FF2B5EF4-FFF2-40B4-BE49-F238E27FC236}">
                <a16:creationId xmlns:a16="http://schemas.microsoft.com/office/drawing/2014/main" id="{F83CA878-2A7C-4238-B8B5-888EAAC2DB39}"/>
              </a:ext>
            </a:extLst>
          </p:cNvPr>
          <p:cNvSpPr>
            <a:spLocks noGrp="1"/>
          </p:cNvSpPr>
          <p:nvPr>
            <p:ph idx="1"/>
          </p:nvPr>
        </p:nvSpPr>
        <p:spPr/>
        <p:txBody>
          <a:bodyPr/>
          <a:lstStyle/>
          <a:p>
            <a:pPr marL="0" indent="0">
              <a:buNone/>
            </a:pPr>
            <a:r>
              <a:rPr lang="en-US" dirty="0"/>
              <a:t>Basic Function  (Sept. 21 – Oct. 1)</a:t>
            </a:r>
          </a:p>
          <a:p>
            <a:pPr marL="0" indent="0">
              <a:buNone/>
            </a:pPr>
            <a:r>
              <a:rPr lang="en-CA" dirty="0"/>
              <a:t>Space open to all competitors, team officials, friends &amp; family. Activities throughout the Games including programming for adults and for children.</a:t>
            </a:r>
          </a:p>
          <a:p>
            <a:endParaRPr lang="en-CA" dirty="0"/>
          </a:p>
          <a:p>
            <a:pPr marL="0" indent="0">
              <a:buNone/>
            </a:pPr>
            <a:r>
              <a:rPr lang="en-US" b="1" dirty="0"/>
              <a:t>WHAT YOU NEED TO KNOW…</a:t>
            </a:r>
            <a:endParaRPr lang="en-US" dirty="0"/>
          </a:p>
          <a:p>
            <a:r>
              <a:rPr lang="en-CA" dirty="0"/>
              <a:t>The lounge is open all day with activities, games and live entertainment throughout the afternoon and evening. </a:t>
            </a:r>
          </a:p>
          <a:p>
            <a:r>
              <a:rPr lang="en-CA" dirty="0"/>
              <a:t>Coffee and tea are available for competitors and friends &amp; family at all times. </a:t>
            </a:r>
          </a:p>
        </p:txBody>
      </p:sp>
      <p:sp>
        <p:nvSpPr>
          <p:cNvPr id="4" name="Footer Placeholder 3">
            <a:extLst>
              <a:ext uri="{FF2B5EF4-FFF2-40B4-BE49-F238E27FC236}">
                <a16:creationId xmlns:a16="http://schemas.microsoft.com/office/drawing/2014/main" id="{B3EADB50-505D-4D1C-94D5-0F53FF56D45A}"/>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1C11CA0E-B5FB-44A3-89D7-B93AF90ACA40}"/>
              </a:ext>
            </a:extLst>
          </p:cNvPr>
          <p:cNvSpPr>
            <a:spLocks noGrp="1"/>
          </p:cNvSpPr>
          <p:nvPr>
            <p:ph type="sldNum" sz="quarter" idx="4"/>
          </p:nvPr>
        </p:nvSpPr>
        <p:spPr/>
        <p:txBody>
          <a:bodyPr/>
          <a:lstStyle/>
          <a:p>
            <a:fld id="{BC733F11-CCD5-4110-A3AE-7E32CDF7F226}" type="slidenum">
              <a:rPr lang="en-US" smtClean="0"/>
              <a:pPr/>
              <a:t>21</a:t>
            </a:fld>
            <a:endParaRPr lang="en-US" dirty="0"/>
          </a:p>
        </p:txBody>
      </p:sp>
    </p:spTree>
    <p:extLst>
      <p:ext uri="{BB962C8B-B14F-4D97-AF65-F5344CB8AC3E}">
        <p14:creationId xmlns:p14="http://schemas.microsoft.com/office/powerpoint/2010/main" val="8677571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93E449-4286-44F0-AEDA-E9C63BFE6889}"/>
              </a:ext>
            </a:extLst>
          </p:cNvPr>
          <p:cNvSpPr/>
          <p:nvPr/>
        </p:nvSpPr>
        <p:spPr>
          <a:xfrm>
            <a:off x="1251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lstStyle/>
          <a:p>
            <a:r>
              <a:rPr lang="en-CA" dirty="0"/>
              <a:t>TRANSPORT (TRN)  </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a:xfrm>
            <a:off x="288484" y="4286250"/>
            <a:ext cx="11663166" cy="3081125"/>
          </a:xfrm>
        </p:spPr>
        <p:txBody>
          <a:bodyPr>
            <a:normAutofit/>
          </a:bodyPr>
          <a:lstStyle/>
          <a:p>
            <a:pPr marL="0" indent="0">
              <a:buNone/>
            </a:pPr>
            <a:endParaRPr lang="en-CA" dirty="0"/>
          </a:p>
          <a:p>
            <a:pPr marL="0" indent="0">
              <a:buNone/>
            </a:pPr>
            <a:r>
              <a:rPr lang="en-US" b="1" dirty="0"/>
              <a:t>WHAT YOU NEED TO KNOW…</a:t>
            </a:r>
          </a:p>
          <a:p>
            <a:r>
              <a:rPr lang="en-GB" dirty="0"/>
              <a:t>Buses are large, have huge ‘blind-spots’. Never stand directly behind them and always think SAFETY around all vehicles!</a:t>
            </a:r>
          </a:p>
          <a:p>
            <a:pPr marL="0" indent="0">
              <a:buNone/>
            </a:pPr>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22</a:t>
            </a:fld>
            <a:endParaRPr lang="en-US" dirty="0"/>
          </a:p>
        </p:txBody>
      </p:sp>
      <p:pic>
        <p:nvPicPr>
          <p:cNvPr id="7" name="Picture 6" descr="motorcourt.jpg">
            <a:extLst>
              <a:ext uri="{FF2B5EF4-FFF2-40B4-BE49-F238E27FC236}">
                <a16:creationId xmlns:a16="http://schemas.microsoft.com/office/drawing/2014/main" id="{968F2662-B846-429A-8D53-62E91CE88324}"/>
              </a:ext>
            </a:extLst>
          </p:cNvPr>
          <p:cNvPicPr>
            <a:picLocks noChangeAspect="1"/>
          </p:cNvPicPr>
          <p:nvPr/>
        </p:nvPicPr>
        <p:blipFill>
          <a:blip r:embed="rId3"/>
          <a:stretch>
            <a:fillRect/>
          </a:stretch>
        </p:blipFill>
        <p:spPr>
          <a:xfrm>
            <a:off x="6816436" y="1386572"/>
            <a:ext cx="5298512" cy="3149973"/>
          </a:xfrm>
          <a:prstGeom prst="rect">
            <a:avLst/>
          </a:prstGeom>
        </p:spPr>
      </p:pic>
      <p:sp>
        <p:nvSpPr>
          <p:cNvPr id="8" name="Content Placeholder 2">
            <a:extLst>
              <a:ext uri="{FF2B5EF4-FFF2-40B4-BE49-F238E27FC236}">
                <a16:creationId xmlns:a16="http://schemas.microsoft.com/office/drawing/2014/main" id="{43452949-EF08-41B3-A89D-3C93FAD729EE}"/>
              </a:ext>
            </a:extLst>
          </p:cNvPr>
          <p:cNvSpPr txBox="1">
            <a:spLocks/>
          </p:cNvSpPr>
          <p:nvPr/>
        </p:nvSpPr>
        <p:spPr>
          <a:xfrm>
            <a:off x="288484" y="1432560"/>
            <a:ext cx="6777334" cy="3103985"/>
          </a:xfrm>
          <a:prstGeom prst="rect">
            <a:avLst/>
          </a:prstGeom>
        </p:spPr>
        <p:txBody>
          <a:bodyPr vert="horz" lIns="182880" tIns="91440" rIns="182880" bIns="91440" rtlCol="0">
            <a:normAutofit/>
          </a:bodyPr>
          <a:lstStyle>
            <a:lvl1pPr marL="342900" indent="-342900" algn="l" defTabSz="914400" rtl="0" eaLnBrk="1" latinLnBrk="0" hangingPunct="1">
              <a:spcBef>
                <a:spcPts val="300"/>
              </a:spcBef>
              <a:spcAft>
                <a:spcPts val="600"/>
              </a:spcAft>
              <a:buClr>
                <a:srgbClr val="FFD700"/>
              </a:buClr>
              <a:buFont typeface="Wingdings" panose="05000000000000000000" pitchFamily="2" charset="2"/>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300"/>
              </a:spcBef>
              <a:spcAft>
                <a:spcPts val="600"/>
              </a:spcAft>
              <a:buClr>
                <a:srgbClr val="878787"/>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ts val="300"/>
              </a:spcBef>
              <a:spcAft>
                <a:spcPts val="600"/>
              </a:spcAft>
              <a:buClr>
                <a:srgbClr val="FFD700"/>
              </a:buClr>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ts val="300"/>
              </a:spcBef>
              <a:spcAft>
                <a:spcPts val="600"/>
              </a:spcAft>
              <a:buClr>
                <a:srgbClr val="878787"/>
              </a:buClr>
              <a:buFont typeface="Arial" panose="020B0604020202020204" pitchFamily="34" charset="0"/>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ts val="300"/>
              </a:spcBef>
              <a:spcAft>
                <a:spcPts val="600"/>
              </a:spcAft>
              <a:buClr>
                <a:srgbClr val="FFD700"/>
              </a:buClr>
              <a:buFont typeface="Arial" panose="020B0604020202020204" pitchFamily="34" charset="0"/>
              <a:buChar char="»"/>
              <a:defRPr sz="16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buFont typeface="Wingdings" panose="05000000000000000000" pitchFamily="2" charset="2"/>
              <a:buNone/>
            </a:pPr>
            <a:r>
              <a:rPr lang="en-CA" dirty="0"/>
              <a:t>Basic function (Sept. 21-Oct. 1)</a:t>
            </a:r>
          </a:p>
          <a:p>
            <a:pPr marL="0" indent="0" fontAlgn="auto">
              <a:buFont typeface="Wingdings" panose="05000000000000000000" pitchFamily="2" charset="2"/>
              <a:buNone/>
            </a:pPr>
            <a:r>
              <a:rPr lang="en-CA" dirty="0"/>
              <a:t>Provide transport for most Invictus clients to/from airport, competition venues and opening/closing ceremonies. You can find transport outside the hotel or at the Transport Help Desk inside the lobby.</a:t>
            </a:r>
          </a:p>
          <a:p>
            <a:pPr marL="0" indent="0" fontAlgn="auto">
              <a:buFont typeface="Wingdings" panose="05000000000000000000" pitchFamily="2" charset="2"/>
              <a:buNone/>
            </a:pPr>
            <a:endParaRPr lang="en-CA" dirty="0"/>
          </a:p>
        </p:txBody>
      </p:sp>
    </p:spTree>
    <p:extLst>
      <p:ext uri="{BB962C8B-B14F-4D97-AF65-F5344CB8AC3E}">
        <p14:creationId xmlns:p14="http://schemas.microsoft.com/office/powerpoint/2010/main" val="376578703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A7B28E-C7E8-4BDE-B22D-8C58835FF6B2}"/>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p>
            <a:fld id="{59F200CA-AF7F-4ED8-A1CA-849751D07063}" type="slidenum">
              <a:rPr lang="en-CA" smtClean="0"/>
              <a:t>23</a:t>
            </a:fld>
            <a:endParaRPr lang="en-CA" dirty="0"/>
          </a:p>
        </p:txBody>
      </p:sp>
      <p:sp>
        <p:nvSpPr>
          <p:cNvPr id="5" name="Rectangle 4"/>
          <p:cNvSpPr/>
          <p:nvPr/>
        </p:nvSpPr>
        <p:spPr>
          <a:xfrm>
            <a:off x="0" y="237862"/>
            <a:ext cx="12192000" cy="7860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0" y="338505"/>
            <a:ext cx="12192000" cy="584775"/>
          </a:xfrm>
          <a:prstGeom prst="rect">
            <a:avLst/>
          </a:prstGeom>
          <a:noFill/>
        </p:spPr>
        <p:txBody>
          <a:bodyPr wrap="square" rtlCol="0">
            <a:spAutoFit/>
          </a:bodyPr>
          <a:lstStyle/>
          <a:p>
            <a:pPr algn="ctr"/>
            <a:r>
              <a:rPr lang="en-CA" sz="3200" b="1" dirty="0">
                <a:solidFill>
                  <a:srgbClr val="FFD700"/>
                </a:solidFill>
                <a:latin typeface="Verdana" panose="020B0604030504040204" pitchFamily="34" charset="0"/>
                <a:ea typeface="Verdana" panose="020B0604030504040204" pitchFamily="34" charset="0"/>
                <a:cs typeface="Verdana" panose="020B0604030504040204" pitchFamily="34" charset="0"/>
              </a:rPr>
              <a:t>WHO USES TRANSPORT AT THE VILLAGE?</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61682" y="1124568"/>
            <a:ext cx="11605132" cy="3870290"/>
          </a:xfrm>
          <a:prstGeom prst="rect">
            <a:avLst/>
          </a:prstGeom>
        </p:spPr>
        <p:txBody>
          <a:bodyPr wrap="square">
            <a:spAutoFit/>
          </a:bodyPr>
          <a:lstStyle/>
          <a:p>
            <a:pPr marL="342900" indent="-342900" defTabSz="914400" eaLnBrk="1" hangingPunct="1">
              <a:spcBef>
                <a:spcPts val="300"/>
              </a:spcBef>
              <a:spcAft>
                <a:spcPts val="600"/>
              </a:spcAft>
              <a:buClr>
                <a:srgbClr val="FFD700"/>
              </a:buClr>
              <a:buFont typeface="Wingdings" panose="05000000000000000000" pitchFamily="2" charset="2"/>
              <a:buChar char="§"/>
            </a:pPr>
            <a:r>
              <a:rPr lang="en-CA"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 Bus service at the Village for Competitors/Team Officials, Friends &amp; Family, Technical Officials, Media. </a:t>
            </a:r>
          </a:p>
          <a:p>
            <a:pPr marL="1257300" lvl="3" indent="-342900" defTabSz="914400" eaLnBrk="1" hangingPunct="1">
              <a:spcBef>
                <a:spcPts val="300"/>
              </a:spcBef>
              <a:spcAft>
                <a:spcPts val="600"/>
              </a:spcAft>
              <a:buClr>
                <a:srgbClr val="FFD700"/>
              </a:buClr>
              <a:buFont typeface="Wingdings" panose="05000000000000000000" pitchFamily="2" charset="2"/>
              <a:buChar char="§"/>
            </a:pPr>
            <a:r>
              <a:rPr lang="en-CA" sz="2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Including 108 competitors/team officials and 6 Friends &amp; Family that are wheelchair users </a:t>
            </a:r>
          </a:p>
          <a:p>
            <a:pPr marL="342900" lvl="1" indent="-342900" defTabSz="914400" eaLnBrk="1" hangingPunct="1">
              <a:spcBef>
                <a:spcPts val="300"/>
              </a:spcBef>
              <a:spcAft>
                <a:spcPts val="600"/>
              </a:spcAft>
              <a:buClr>
                <a:srgbClr val="FFD700"/>
              </a:buClr>
              <a:buFont typeface="Wingdings" panose="05000000000000000000" pitchFamily="2" charset="2"/>
              <a:buChar char="§"/>
            </a:pPr>
            <a:r>
              <a:rPr lang="en-CA"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“T2” Fleet Car Service for select Games Clients </a:t>
            </a:r>
          </a:p>
          <a:p>
            <a:pPr marL="342900" lvl="1" indent="-342900" defTabSz="914400" eaLnBrk="1" hangingPunct="1">
              <a:spcBef>
                <a:spcPts val="300"/>
              </a:spcBef>
              <a:spcAft>
                <a:spcPts val="600"/>
              </a:spcAft>
              <a:buClr>
                <a:srgbClr val="FFD700"/>
              </a:buClr>
              <a:buFont typeface="Wingdings" panose="05000000000000000000" pitchFamily="2" charset="2"/>
              <a:buChar char="§"/>
            </a:pPr>
            <a:r>
              <a:rPr lang="en-CA"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Parking at the Village is limited to only operational vehicles with proper VAPPS. </a:t>
            </a:r>
          </a:p>
          <a:p>
            <a:pPr marL="342900" lvl="1" indent="-342900" defTabSz="914400" eaLnBrk="1" hangingPunct="1">
              <a:spcBef>
                <a:spcPts val="300"/>
              </a:spcBef>
              <a:spcAft>
                <a:spcPts val="600"/>
              </a:spcAft>
              <a:buClr>
                <a:srgbClr val="FFD700"/>
              </a:buClr>
              <a:buFont typeface="Wingdings" panose="05000000000000000000" pitchFamily="2" charset="2"/>
              <a:buChar char="§"/>
            </a:pPr>
            <a:r>
              <a:rPr lang="en-CA"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Clients MUST have their Accreditation to access any transport services. </a:t>
            </a:r>
          </a:p>
          <a:p>
            <a:pPr marL="342900" indent="-342900" defTabSz="914400" eaLnBrk="1" hangingPunct="1">
              <a:spcBef>
                <a:spcPts val="300"/>
              </a:spcBef>
              <a:spcAft>
                <a:spcPts val="600"/>
              </a:spcAft>
              <a:buClr>
                <a:srgbClr val="FFD700"/>
              </a:buClr>
              <a:buFont typeface="Wingdings" panose="05000000000000000000" pitchFamily="2" charset="2"/>
              <a:buChar char="§"/>
            </a:pPr>
            <a:r>
              <a:rPr lang="en-CA"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Workforce provided with Presto cards </a:t>
            </a:r>
          </a:p>
        </p:txBody>
      </p:sp>
    </p:spTree>
    <p:extLst>
      <p:ext uri="{BB962C8B-B14F-4D97-AF65-F5344CB8AC3E}">
        <p14:creationId xmlns:p14="http://schemas.microsoft.com/office/powerpoint/2010/main" val="384920184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200CA-AF7F-4ED8-A1CA-849751D07063}"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EAE0BD1-D9B2-4379-BABD-E4599FC04A82}"/>
              </a:ext>
            </a:extLst>
          </p:cNvPr>
          <p:cNvPicPr>
            <a:picLocks noChangeAspect="1"/>
          </p:cNvPicPr>
          <p:nvPr/>
        </p:nvPicPr>
        <p:blipFill>
          <a:blip r:embed="rId3"/>
          <a:stretch>
            <a:fillRect/>
          </a:stretch>
        </p:blipFill>
        <p:spPr>
          <a:xfrm>
            <a:off x="2129270" y="170593"/>
            <a:ext cx="8422615" cy="6368319"/>
          </a:xfrm>
          <a:prstGeom prst="rect">
            <a:avLst/>
          </a:prstGeom>
        </p:spPr>
      </p:pic>
      <p:sp>
        <p:nvSpPr>
          <p:cNvPr id="3" name="TextBox 2">
            <a:extLst>
              <a:ext uri="{FF2B5EF4-FFF2-40B4-BE49-F238E27FC236}">
                <a16:creationId xmlns:a16="http://schemas.microsoft.com/office/drawing/2014/main" id="{64552C2D-2789-40EA-B0FF-6F7F943EC4EB}"/>
              </a:ext>
            </a:extLst>
          </p:cNvPr>
          <p:cNvSpPr txBox="1"/>
          <p:nvPr/>
        </p:nvSpPr>
        <p:spPr>
          <a:xfrm>
            <a:off x="4493941" y="170593"/>
            <a:ext cx="9924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white"/>
                </a:solidFill>
                <a:effectLst/>
                <a:uLnTx/>
                <a:uFillTx/>
                <a:latin typeface="Calibri" panose="020F0502020204030204"/>
                <a:ea typeface="+mn-ea"/>
                <a:cs typeface="+mn-cs"/>
              </a:rPr>
              <a:t>Elizabeth St</a:t>
            </a:r>
          </a:p>
        </p:txBody>
      </p:sp>
    </p:spTree>
    <p:extLst>
      <p:ext uri="{BB962C8B-B14F-4D97-AF65-F5344CB8AC3E}">
        <p14:creationId xmlns:p14="http://schemas.microsoft.com/office/powerpoint/2010/main" val="252463285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8EE988-DC9C-464A-93BB-EB13C1C7E25A}"/>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TECHNOLOGY (TEC)</a:t>
            </a:r>
          </a:p>
        </p:txBody>
      </p:sp>
      <p:sp>
        <p:nvSpPr>
          <p:cNvPr id="3" name="Content Placeholder 2"/>
          <p:cNvSpPr>
            <a:spLocks noGrp="1"/>
          </p:cNvSpPr>
          <p:nvPr>
            <p:ph idx="1"/>
          </p:nvPr>
        </p:nvSpPr>
        <p:spPr/>
        <p:txBody>
          <a:bodyPr/>
          <a:lstStyle/>
          <a:p>
            <a:pPr marL="0" indent="0">
              <a:buNone/>
            </a:pPr>
            <a:r>
              <a:rPr lang="en-US" dirty="0"/>
              <a:t>Basic function (Sept. 19 – Oct. 1)</a:t>
            </a:r>
          </a:p>
          <a:p>
            <a:pPr marL="0" indent="0">
              <a:buNone/>
            </a:pPr>
            <a:r>
              <a:rPr lang="en-US" dirty="0"/>
              <a:t>To provide technical support to all functional areas as it relates to computers, printers, mobile phones and radios.  </a:t>
            </a:r>
          </a:p>
          <a:p>
            <a:pPr>
              <a:buNone/>
            </a:pPr>
            <a:endParaRPr lang="en-US" b="1" dirty="0"/>
          </a:p>
          <a:p>
            <a:pPr>
              <a:buNone/>
            </a:pPr>
            <a:r>
              <a:rPr lang="en-US" b="1" dirty="0"/>
              <a:t>WHAT YOU NEED TO KNOW…</a:t>
            </a:r>
          </a:p>
          <a:p>
            <a:r>
              <a:rPr lang="en-US" dirty="0"/>
              <a:t>Free </a:t>
            </a:r>
            <a:r>
              <a:rPr lang="en-US" dirty="0" err="1"/>
              <a:t>WiFi</a:t>
            </a:r>
            <a:r>
              <a:rPr lang="en-US" dirty="0"/>
              <a:t> is provided by the hotel in all public areas!</a:t>
            </a:r>
          </a:p>
          <a:p>
            <a:r>
              <a:rPr lang="en-US" dirty="0"/>
              <a:t>Most items are shared among each functional area (phones, radios, etc.) - Be sure to sign them in and put them in the correct charger at the end of your shift.</a:t>
            </a:r>
          </a:p>
          <a:p>
            <a:pPr>
              <a:buNone/>
            </a:pPr>
            <a:endParaRPr lang="en-US" dirty="0"/>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25</a:t>
            </a:fld>
            <a:endParaRPr lang="en-US" dirty="0"/>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07D76-AADD-4BD6-9871-F88510F1C9FD}"/>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lstStyle/>
          <a:p>
            <a:r>
              <a:rPr lang="en-CA" dirty="0"/>
              <a:t>LOGISTICS  (LOG)</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a:xfrm>
            <a:off x="359229" y="1280160"/>
            <a:ext cx="11162211" cy="2589412"/>
          </a:xfrm>
        </p:spPr>
        <p:txBody>
          <a:bodyPr>
            <a:normAutofit/>
          </a:bodyPr>
          <a:lstStyle/>
          <a:p>
            <a:pPr marL="0" indent="0">
              <a:spcBef>
                <a:spcPts val="0"/>
              </a:spcBef>
              <a:buNone/>
            </a:pPr>
            <a:r>
              <a:rPr lang="en-CA" dirty="0"/>
              <a:t>Basic function  (Sept. 18 – Oct. 1)</a:t>
            </a:r>
          </a:p>
          <a:p>
            <a:pPr marL="0" indent="0">
              <a:spcBef>
                <a:spcPts val="0"/>
              </a:spcBef>
              <a:buNone/>
            </a:pPr>
            <a:r>
              <a:rPr lang="en-CA" dirty="0"/>
              <a:t>Deliver and set up select Furniture, Fixtures &amp; Equipment. Movement of excess baggage to/from airport to Village on arrival/departure days. Movement of sports equipment to venues and storage of sporting equipment.</a:t>
            </a:r>
          </a:p>
          <a:p>
            <a:pPr marL="457200" indent="-457200">
              <a:spcBef>
                <a:spcPts val="0"/>
              </a:spcBef>
              <a:buAutoNum type="arabicPeriod"/>
            </a:pPr>
            <a:endParaRPr lang="en-CA" dirty="0">
              <a:latin typeface="DIN Offc" panose="020B0504020101010102"/>
            </a:endParaRPr>
          </a:p>
          <a:p>
            <a:endParaRPr lang="en-CA" dirty="0"/>
          </a:p>
          <a:p>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dirty="0"/>
              <a:t>Invictus Games Venue RECCE</a:t>
            </a:r>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26</a:t>
            </a:fld>
            <a:endParaRPr lang="en-US" dirty="0"/>
          </a:p>
        </p:txBody>
      </p:sp>
      <p:pic>
        <p:nvPicPr>
          <p:cNvPr id="3076" name="Picture 4" descr="Image result for sheraton centre toronto and people">
            <a:extLst>
              <a:ext uri="{FF2B5EF4-FFF2-40B4-BE49-F238E27FC236}">
                <a16:creationId xmlns:a16="http://schemas.microsoft.com/office/drawing/2014/main" id="{B5B1FC98-2F68-4D0F-8CF9-953F75247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055" y="3091406"/>
            <a:ext cx="5440160" cy="36300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980326E-5D73-4605-8EBE-E7807A22394F}"/>
              </a:ext>
            </a:extLst>
          </p:cNvPr>
          <p:cNvSpPr/>
          <p:nvPr/>
        </p:nvSpPr>
        <p:spPr>
          <a:xfrm>
            <a:off x="359229" y="3869571"/>
            <a:ext cx="6409236" cy="1569660"/>
          </a:xfrm>
          <a:prstGeom prst="rect">
            <a:avLst/>
          </a:prstGeom>
        </p:spPr>
        <p:txBody>
          <a:bodyPr wrap="square">
            <a:spAutoFit/>
          </a:bodyPr>
          <a:lstStyle/>
          <a:p>
            <a:pPr>
              <a:buNone/>
            </a:pPr>
            <a:r>
              <a:rPr lang="en-US" sz="2400" b="1" dirty="0">
                <a:latin typeface="Verdana" panose="020B0604030504040204" pitchFamily="34" charset="0"/>
                <a:ea typeface="Verdana" panose="020B0604030504040204" pitchFamily="34" charset="0"/>
                <a:cs typeface="Verdana" panose="020B0604030504040204" pitchFamily="34" charset="0"/>
              </a:rPr>
              <a:t>WHAT YOU NEED TO KNOW…</a:t>
            </a:r>
            <a:endParaRPr lang="en-CA" sz="2400" b="1"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C000"/>
              </a:buClr>
              <a:buFont typeface="Wingdings" panose="05000000000000000000" pitchFamily="2" charset="2"/>
              <a:buChar char="§"/>
            </a:pPr>
            <a:r>
              <a:rPr lang="en-CA" sz="2400" dirty="0">
                <a:latin typeface="Verdana" panose="020B0604030504040204" pitchFamily="34" charset="0"/>
                <a:ea typeface="Verdana" panose="020B0604030504040204" pitchFamily="34" charset="0"/>
                <a:cs typeface="Verdana" panose="020B0604030504040204" pitchFamily="34" charset="0"/>
              </a:rPr>
              <a:t>Can be found primarily in loading dock area or VOC.</a:t>
            </a:r>
          </a:p>
          <a:p>
            <a:pPr marL="285750" indent="-285750">
              <a:buClr>
                <a:srgbClr val="FFC000"/>
              </a:buClr>
              <a:buFont typeface="Wingdings" panose="05000000000000000000" pitchFamily="2" charset="2"/>
              <a:buChar char="§"/>
            </a:pPr>
            <a:r>
              <a:rPr lang="en-CA" sz="2400" dirty="0">
                <a:latin typeface="Verdana" panose="020B0604030504040204" pitchFamily="34" charset="0"/>
                <a:ea typeface="Verdana" panose="020B0604030504040204" pitchFamily="34" charset="0"/>
                <a:cs typeface="Verdana" panose="020B0604030504040204" pitchFamily="34" charset="0"/>
              </a:rPr>
              <a:t>Operates at LOG Help desk in Lobby</a:t>
            </a:r>
          </a:p>
        </p:txBody>
      </p:sp>
    </p:spTree>
    <p:extLst>
      <p:ext uri="{BB962C8B-B14F-4D97-AF65-F5344CB8AC3E}">
        <p14:creationId xmlns:p14="http://schemas.microsoft.com/office/powerpoint/2010/main" val="160627636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98F63E-1081-45BA-A41A-19723416B6E7}"/>
              </a:ext>
            </a:extLst>
          </p:cNvPr>
          <p:cNvSpPr/>
          <p:nvPr/>
        </p:nvSpPr>
        <p:spPr>
          <a:xfrm>
            <a:off x="0"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normAutofit/>
          </a:bodyPr>
          <a:lstStyle/>
          <a:p>
            <a:r>
              <a:rPr lang="en-CA" dirty="0"/>
              <a:t>ACCREDITATION CENTRE (ACR)  </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a:xfrm>
            <a:off x="548640" y="1280160"/>
            <a:ext cx="10972800" cy="5237018"/>
          </a:xfrm>
        </p:spPr>
        <p:txBody>
          <a:bodyPr>
            <a:normAutofit/>
          </a:bodyPr>
          <a:lstStyle/>
          <a:p>
            <a:pPr marL="0" indent="0">
              <a:buNone/>
            </a:pPr>
            <a:r>
              <a:rPr lang="en-CA" dirty="0"/>
              <a:t>Basic function (Sept. 21-29)</a:t>
            </a:r>
          </a:p>
          <a:p>
            <a:pPr marL="0" indent="0">
              <a:buNone/>
            </a:pPr>
            <a:r>
              <a:rPr lang="en-CA" dirty="0"/>
              <a:t>The ACR FA Operates the ACR centre on concourse level, distributes accreditation and assists with any accreditation related issues. </a:t>
            </a:r>
          </a:p>
          <a:p>
            <a:pPr marL="0" indent="0">
              <a:buNone/>
            </a:pPr>
            <a:endParaRPr lang="en-CA" dirty="0"/>
          </a:p>
          <a:p>
            <a:pPr>
              <a:buNone/>
            </a:pPr>
            <a:r>
              <a:rPr lang="en-US" b="1" dirty="0"/>
              <a:t>WHAT YOU NEED TO KNOW…</a:t>
            </a:r>
          </a:p>
          <a:p>
            <a:r>
              <a:rPr lang="en-US" dirty="0"/>
              <a:t>Accreditation is like a passport - it determines where you can go and what you are entitled to. </a:t>
            </a:r>
          </a:p>
          <a:p>
            <a:r>
              <a:rPr lang="en-US" dirty="0"/>
              <a:t>The Sheraton Staff will not have Accreditation. They must be in uniform with a name tag to be able to move around the Village.</a:t>
            </a:r>
          </a:p>
          <a:p>
            <a:r>
              <a:rPr lang="en-US" dirty="0"/>
              <a:t>The ACR </a:t>
            </a:r>
            <a:r>
              <a:rPr lang="en-US" dirty="0" err="1"/>
              <a:t>centre</a:t>
            </a:r>
            <a:r>
              <a:rPr lang="en-US" dirty="0"/>
              <a:t> will be very busy for the first 3 days of operations. </a:t>
            </a:r>
          </a:p>
          <a:p>
            <a:endParaRPr lang="en-CA"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27</a:t>
            </a:fld>
            <a:endParaRPr lang="en-US" dirty="0"/>
          </a:p>
        </p:txBody>
      </p:sp>
    </p:spTree>
    <p:extLst>
      <p:ext uri="{BB962C8B-B14F-4D97-AF65-F5344CB8AC3E}">
        <p14:creationId xmlns:p14="http://schemas.microsoft.com/office/powerpoint/2010/main" val="415730636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E08643-5754-47D3-B9DB-72E5BD2D60F6}"/>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lstStyle/>
          <a:p>
            <a:r>
              <a:rPr lang="en-CA" dirty="0"/>
              <a:t>MEDICAL CLINIC (MED)</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a:xfrm>
            <a:off x="548639" y="1280160"/>
            <a:ext cx="11354889" cy="4663440"/>
          </a:xfrm>
        </p:spPr>
        <p:txBody>
          <a:bodyPr>
            <a:normAutofit/>
          </a:bodyPr>
          <a:lstStyle/>
          <a:p>
            <a:pPr marL="0" indent="0">
              <a:buNone/>
            </a:pPr>
            <a:r>
              <a:rPr lang="en-CA" dirty="0"/>
              <a:t>Basic function (Sep. 21 – Oct. 1)</a:t>
            </a:r>
          </a:p>
          <a:p>
            <a:pPr marL="0" indent="0">
              <a:buNone/>
            </a:pPr>
            <a:r>
              <a:rPr lang="en-CA" dirty="0"/>
              <a:t>Provide Medical Services to competitors, team officials, friends and family, and volunteers</a:t>
            </a:r>
            <a:br>
              <a:rPr lang="en-CA" dirty="0"/>
            </a:br>
            <a:endParaRPr lang="en-CA" dirty="0"/>
          </a:p>
          <a:p>
            <a:pPr>
              <a:buNone/>
            </a:pPr>
            <a:r>
              <a:rPr lang="en-US" b="1" dirty="0"/>
              <a:t>WHAT YOU NEED TO KNOW…</a:t>
            </a:r>
            <a:endParaRPr lang="en-CA" b="1" dirty="0"/>
          </a:p>
          <a:p>
            <a:r>
              <a:rPr lang="en-CA" dirty="0"/>
              <a:t>Located on the Lower Concourse. Operational hours are 07:00-22:00. </a:t>
            </a:r>
          </a:p>
          <a:p>
            <a:r>
              <a:rPr lang="en-CA" dirty="0"/>
              <a:t>After hours urgent medical care – contact the front desk to be connected with the overnight doctor (onsite).</a:t>
            </a:r>
          </a:p>
          <a:p>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28</a:t>
            </a:fld>
            <a:endParaRPr lang="en-US" dirty="0"/>
          </a:p>
        </p:txBody>
      </p:sp>
    </p:spTree>
    <p:extLst>
      <p:ext uri="{BB962C8B-B14F-4D97-AF65-F5344CB8AC3E}">
        <p14:creationId xmlns:p14="http://schemas.microsoft.com/office/powerpoint/2010/main" val="134873869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CF020F-E07D-4690-841A-95FC82F3C347}"/>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lstStyle/>
          <a:p>
            <a:r>
              <a:rPr lang="en-CA" dirty="0"/>
              <a:t>MEDIA OPERATIONS (PRS)  </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p:txBody>
          <a:bodyPr/>
          <a:lstStyle/>
          <a:p>
            <a:pPr marL="0" indent="0">
              <a:buNone/>
            </a:pPr>
            <a:r>
              <a:rPr lang="en-CA" dirty="0"/>
              <a:t>Basic function (Sep. 22-30)</a:t>
            </a:r>
          </a:p>
          <a:p>
            <a:pPr marL="0" indent="0">
              <a:buNone/>
            </a:pPr>
            <a:r>
              <a:rPr lang="en-CA" dirty="0"/>
              <a:t>To serve the needs of the accredited media (power, internet, and access to competitors), and operate Media Central on the 2</a:t>
            </a:r>
            <a:r>
              <a:rPr lang="en-CA" baseline="30000" dirty="0"/>
              <a:t>nd</a:t>
            </a:r>
            <a:r>
              <a:rPr lang="en-CA" dirty="0"/>
              <a:t> floor. </a:t>
            </a:r>
          </a:p>
          <a:p>
            <a:pPr marL="0" indent="0">
              <a:buNone/>
            </a:pPr>
            <a:endParaRPr lang="en-CA" b="1" dirty="0"/>
          </a:p>
          <a:p>
            <a:pPr marL="0" indent="0">
              <a:buNone/>
            </a:pPr>
            <a:r>
              <a:rPr lang="en-US" b="1" dirty="0"/>
              <a:t>WHAT YOU NEED TO KNOW…</a:t>
            </a:r>
            <a:endParaRPr lang="en-CA" b="1" dirty="0"/>
          </a:p>
          <a:p>
            <a:r>
              <a:rPr lang="en-CA" dirty="0"/>
              <a:t>Direct all media enquiries to Media Central.</a:t>
            </a:r>
          </a:p>
          <a:p>
            <a:r>
              <a:rPr lang="en-CA" dirty="0"/>
              <a:t>Media access to the Village is restricted to certain levels. </a:t>
            </a:r>
          </a:p>
          <a:p>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29</a:t>
            </a:fld>
            <a:endParaRPr lang="en-US" dirty="0"/>
          </a:p>
        </p:txBody>
      </p:sp>
    </p:spTree>
    <p:extLst>
      <p:ext uri="{BB962C8B-B14F-4D97-AF65-F5344CB8AC3E}">
        <p14:creationId xmlns:p14="http://schemas.microsoft.com/office/powerpoint/2010/main" val="23395285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59201" y="1309870"/>
            <a:ext cx="7911425" cy="1846054"/>
          </a:xfrm>
        </p:spPr>
        <p:txBody>
          <a:bodyPr>
            <a:normAutofit/>
          </a:bodyPr>
          <a:lstStyle/>
          <a:p>
            <a:pPr marL="0" indent="0">
              <a:buNone/>
            </a:pPr>
            <a:r>
              <a:rPr lang="en-CA" sz="4000" dirty="0"/>
              <a:t>Say “</a:t>
            </a:r>
            <a:r>
              <a:rPr lang="en-CA" sz="4000" i="1" dirty="0"/>
              <a:t>Hello</a:t>
            </a:r>
            <a:r>
              <a:rPr lang="en-CA" sz="4000" dirty="0"/>
              <a:t>” to 4 people around you and share the following:</a:t>
            </a:r>
          </a:p>
          <a:p>
            <a:pPr marL="0" indent="0">
              <a:buNone/>
            </a:pPr>
            <a:endParaRPr lang="en-CA" sz="4800" dirty="0"/>
          </a:p>
        </p:txBody>
      </p:sp>
      <p:sp>
        <p:nvSpPr>
          <p:cNvPr id="4" name="Slide Number Placeholder 5"/>
          <p:cNvSpPr>
            <a:spLocks noGrp="1"/>
          </p:cNvSpPr>
          <p:nvPr>
            <p:ph type="sldNum" sz="quarter" idx="12"/>
          </p:nvPr>
        </p:nvSpPr>
        <p:spPr>
          <a:xfrm>
            <a:off x="8612460" y="6229343"/>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latin typeface="Arial" charset="0"/>
                <a:ea typeface="ヒラギノ角ゴ Pro W3"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800" b="0" i="0" u="none" strike="noStrike" kern="0" cap="none" spc="0" normalizeH="0" baseline="0" noProof="0" dirty="0">
              <a:ln>
                <a:noFill/>
              </a:ln>
              <a:solidFill>
                <a:sysClr val="windowText" lastClr="000000"/>
              </a:solidFill>
              <a:effectLst/>
              <a:uLnTx/>
              <a:uFillTx/>
              <a:latin typeface="Arial" charset="0"/>
              <a:ea typeface="ヒラギノ角ゴ Pro W3" charset="0"/>
            </a:endParaRPr>
          </a:p>
        </p:txBody>
      </p:sp>
      <p:sp>
        <p:nvSpPr>
          <p:cNvPr id="5" name="Rectangle 4"/>
          <p:cNvSpPr/>
          <p:nvPr/>
        </p:nvSpPr>
        <p:spPr>
          <a:xfrm>
            <a:off x="0" y="237862"/>
            <a:ext cx="12192000" cy="7860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TextBox 6"/>
          <p:cNvSpPr txBox="1"/>
          <p:nvPr/>
        </p:nvSpPr>
        <p:spPr>
          <a:xfrm>
            <a:off x="0" y="33850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dirty="0">
                <a:ln>
                  <a:noFill/>
                </a:ln>
                <a:solidFill>
                  <a:srgbClr val="FFD700"/>
                </a:solidFill>
                <a:effectLst/>
                <a:uLnTx/>
                <a:uFillTx/>
                <a:latin typeface="Verdana" panose="020B0604030504040204" pitchFamily="34" charset="0"/>
                <a:ea typeface="Verdana" panose="020B0604030504040204" pitchFamily="34" charset="0"/>
                <a:cs typeface="Verdana" panose="020B0604030504040204" pitchFamily="34" charset="0"/>
              </a:rPr>
              <a:t>ICEBREAKER</a:t>
            </a:r>
            <a:endParaRPr kumimoji="0" lang="en-CA"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rotWithShape="1">
          <a:blip r:embed="rId3"/>
          <a:srcRect l="14559" t="28751" r="67171" b="1"/>
          <a:stretch/>
        </p:blipFill>
        <p:spPr>
          <a:xfrm rot="10800000">
            <a:off x="-49840" y="254247"/>
            <a:ext cx="1203020" cy="769678"/>
          </a:xfrm>
          <a:prstGeom prst="rect">
            <a:avLst/>
          </a:prstGeom>
        </p:spPr>
      </p:pic>
      <p:pic>
        <p:nvPicPr>
          <p:cNvPr id="15" name="Picture 14"/>
          <p:cNvPicPr>
            <a:picLocks noChangeAspect="1"/>
          </p:cNvPicPr>
          <p:nvPr/>
        </p:nvPicPr>
        <p:blipFill rotWithShape="1">
          <a:blip r:embed="rId3"/>
          <a:srcRect l="16983" t="30268" r="67798"/>
          <a:stretch/>
        </p:blipFill>
        <p:spPr>
          <a:xfrm rot="10800000" flipH="1">
            <a:off x="11189893" y="254242"/>
            <a:ext cx="1002107" cy="753298"/>
          </a:xfrm>
          <a:prstGeom prst="rect">
            <a:avLst/>
          </a:prstGeom>
        </p:spPr>
      </p:pic>
      <p:sp>
        <p:nvSpPr>
          <p:cNvPr id="26" name="Content Placeholder 1"/>
          <p:cNvSpPr txBox="1">
            <a:spLocks/>
          </p:cNvSpPr>
          <p:nvPr/>
        </p:nvSpPr>
        <p:spPr>
          <a:xfrm>
            <a:off x="3896516" y="1238092"/>
            <a:ext cx="8186056" cy="4546615"/>
          </a:xfrm>
          <a:prstGeom prst="rect">
            <a:avLst/>
          </a:prstGeom>
        </p:spPr>
        <p:txBody>
          <a:bodyPr vert="horz" lIns="91440" tIns="45720" rIns="91440" bIns="45720" rtlCol="0">
            <a:noAutofit/>
          </a:bodyPr>
          <a:lstStyle>
            <a:lvl1pPr marL="290513" indent="-290513" algn="l" defTabSz="914400" rtl="0" eaLnBrk="1" latinLnBrk="0" hangingPunct="1">
              <a:lnSpc>
                <a:spcPct val="120000"/>
              </a:lnSpc>
              <a:spcBef>
                <a:spcPts val="600"/>
              </a:spcBef>
              <a:spcAft>
                <a:spcPts val="600"/>
              </a:spcAft>
              <a:buFont typeface="Arial" panose="020B0604020202020204" pitchFamily="34" charset="0"/>
              <a:buChar char="•"/>
              <a:defRPr sz="2800" kern="1200">
                <a:solidFill>
                  <a:srgbClr val="58595B"/>
                </a:solidFill>
                <a:latin typeface="Arial Rounded MT Bold" panose="020F0704030504030204" pitchFamily="34" charset="0"/>
                <a:ea typeface="+mn-ea"/>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400" kern="1200">
                <a:solidFill>
                  <a:srgbClr val="58595B"/>
                </a:solidFill>
                <a:latin typeface="Arial Rounded MT Bold" panose="020F0704030504030204" pitchFamily="34" charset="0"/>
                <a:ea typeface="+mn-ea"/>
                <a:cs typeface="+mn-cs"/>
              </a:defRPr>
            </a:lvl2pPr>
            <a:lvl3pPr marL="11430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rgbClr val="58595B"/>
                </a:solidFill>
                <a:latin typeface="Arial Rounded MT Bold" panose="020F0704030504030204" pitchFamily="34" charset="0"/>
                <a:ea typeface="+mn-ea"/>
                <a:cs typeface="+mn-cs"/>
              </a:defRPr>
            </a:lvl3pPr>
            <a:lvl4pPr marL="16002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8595B"/>
                </a:solidFill>
                <a:latin typeface="Arial Rounded MT Bold" panose="020F0704030504030204" pitchFamily="34" charset="0"/>
                <a:ea typeface="+mn-ea"/>
                <a:cs typeface="+mn-cs"/>
              </a:defRPr>
            </a:lvl4pPr>
            <a:lvl5pPr marL="20574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8595B"/>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600"/>
              </a:spcAft>
              <a:buClr>
                <a:srgbClr val="000000"/>
              </a:buClr>
              <a:buSzPct val="111000"/>
              <a:buFont typeface="Arial" panose="020B0604020202020204" pitchFamily="34" charset="0"/>
              <a:buNone/>
              <a:tabLst/>
              <a:defRPr/>
            </a:pPr>
            <a:endPar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425501" y="4594900"/>
            <a:ext cx="613053"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3600" b="1" i="0" u="none" strike="noStrike" kern="1200" cap="none" spc="0" normalizeH="0" baseline="0" noProof="0" dirty="0">
                <a:ln>
                  <a:noFill/>
                </a:ln>
                <a:solidFill>
                  <a:prstClr val="white"/>
                </a:solidFill>
                <a:effectLst/>
                <a:uLnTx/>
                <a:uFillTx/>
                <a:latin typeface="Arial" charset="0"/>
                <a:ea typeface="ヒラギノ角ゴ Pro W3" charset="0"/>
              </a:rPr>
              <a:t>+</a:t>
            </a:r>
          </a:p>
        </p:txBody>
      </p:sp>
      <p:sp>
        <p:nvSpPr>
          <p:cNvPr id="19" name="TextBox 18"/>
          <p:cNvSpPr txBox="1"/>
          <p:nvPr/>
        </p:nvSpPr>
        <p:spPr>
          <a:xfrm>
            <a:off x="6464458" y="3827204"/>
            <a:ext cx="613053"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3600" b="1" i="0" u="none" strike="noStrike" kern="1200" cap="none" spc="0" normalizeH="0" baseline="0" noProof="0" dirty="0">
                <a:ln>
                  <a:noFill/>
                </a:ln>
                <a:solidFill>
                  <a:prstClr val="white"/>
                </a:solidFill>
                <a:effectLst/>
                <a:uLnTx/>
                <a:uFillTx/>
                <a:latin typeface="Arial" charset="0"/>
                <a:ea typeface="ヒラギノ角ゴ Pro W3" charset="0"/>
              </a:rPr>
              <a:t>+</a:t>
            </a:r>
          </a:p>
        </p:txBody>
      </p:sp>
      <p:sp>
        <p:nvSpPr>
          <p:cNvPr id="8" name="TextBox 7"/>
          <p:cNvSpPr txBox="1"/>
          <p:nvPr/>
        </p:nvSpPr>
        <p:spPr>
          <a:xfrm>
            <a:off x="4860792" y="5034924"/>
            <a:ext cx="1976367" cy="156966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CA" sz="6000" dirty="0">
                <a:solidFill>
                  <a:prstClr val="black"/>
                </a:solidFill>
              </a:rPr>
              <a:t>3</a:t>
            </a:r>
            <a:r>
              <a:rPr kumimoji="0" lang="en-CA" sz="6000" b="0" i="0" u="none" strike="noStrike" kern="1200" cap="none" spc="0" normalizeH="0" baseline="0" noProof="0" dirty="0">
                <a:ln>
                  <a:noFill/>
                </a:ln>
                <a:solidFill>
                  <a:prstClr val="black"/>
                </a:solidFill>
                <a:effectLst/>
                <a:uLnTx/>
                <a:uFillTx/>
                <a:latin typeface="Arial" charset="0"/>
                <a:ea typeface="ヒラギノ角ゴ Pro W3"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Arial" charset="0"/>
                <a:ea typeface="ヒラギノ角ゴ Pro W3" charset="0"/>
              </a:rPr>
              <a:t>Minutes!</a:t>
            </a:r>
          </a:p>
        </p:txBody>
      </p:sp>
      <p:sp>
        <p:nvSpPr>
          <p:cNvPr id="9" name="Cube 8"/>
          <p:cNvSpPr/>
          <p:nvPr/>
        </p:nvSpPr>
        <p:spPr>
          <a:xfrm>
            <a:off x="6770984" y="2868048"/>
            <a:ext cx="4284160" cy="2209545"/>
          </a:xfrm>
          <a:prstGeom prst="cube">
            <a:avLst/>
          </a:prstGeom>
          <a:solidFill>
            <a:srgbClr val="FFC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a:ea typeface="+mn-ea"/>
                <a:cs typeface="+mn-cs"/>
              </a:rPr>
              <a:t>What languages do you speak?</a:t>
            </a:r>
            <a:br>
              <a:rPr kumimoji="0" lang="en-CA" sz="2400" b="1" i="0" u="none" strike="noStrike" kern="1200" cap="none" spc="0" normalizeH="0" baseline="0" noProof="0" dirty="0">
                <a:ln>
                  <a:noFill/>
                </a:ln>
                <a:solidFill>
                  <a:prstClr val="black"/>
                </a:solidFill>
                <a:effectLst/>
                <a:uLnTx/>
                <a:uFillTx/>
                <a:latin typeface="Calibri"/>
                <a:ea typeface="+mn-ea"/>
                <a:cs typeface="+mn-cs"/>
              </a:rPr>
            </a:br>
            <a:r>
              <a:rPr kumimoji="0" lang="en-CA" sz="2400" b="1" i="0" u="none" strike="noStrike" kern="1200" cap="none" spc="0" normalizeH="0" baseline="0" noProof="0" dirty="0">
                <a:ln>
                  <a:noFill/>
                </a:ln>
                <a:solidFill>
                  <a:prstClr val="black"/>
                </a:solidFill>
                <a:effectLst/>
                <a:uLnTx/>
                <a:uFillTx/>
                <a:latin typeface="Calibri"/>
                <a:ea typeface="+mn-ea"/>
                <a:cs typeface="+mn-cs"/>
              </a:rPr>
              <a:t>I volunteered for the </a:t>
            </a:r>
            <a:r>
              <a:rPr kumimoji="0" lang="en-CA" sz="2400" b="1" i="0" u="none" strike="noStrike" kern="1200" cap="none" spc="0" normalizeH="0" baseline="0" noProof="0" dirty="0" err="1">
                <a:ln>
                  <a:noFill/>
                </a:ln>
                <a:solidFill>
                  <a:prstClr val="black"/>
                </a:solidFill>
                <a:effectLst/>
                <a:uLnTx/>
                <a:uFillTx/>
                <a:latin typeface="Calibri"/>
                <a:ea typeface="+mn-ea"/>
                <a:cs typeface="+mn-cs"/>
              </a:rPr>
              <a:t>Invictus</a:t>
            </a:r>
            <a:r>
              <a:rPr kumimoji="0" lang="en-CA" sz="2400" b="1" i="0" u="none" strike="noStrike" kern="1200" cap="none" spc="0" normalizeH="0" baseline="0" noProof="0" dirty="0">
                <a:ln>
                  <a:noFill/>
                </a:ln>
                <a:solidFill>
                  <a:prstClr val="black"/>
                </a:solidFill>
                <a:effectLst/>
                <a:uLnTx/>
                <a:uFillTx/>
                <a:latin typeface="Calibri"/>
                <a:ea typeface="+mn-ea"/>
                <a:cs typeface="+mn-cs"/>
              </a:rPr>
              <a:t> Games because...</a:t>
            </a:r>
          </a:p>
        </p:txBody>
      </p:sp>
      <p:sp>
        <p:nvSpPr>
          <p:cNvPr id="21" name="Cube 20"/>
          <p:cNvSpPr/>
          <p:nvPr/>
        </p:nvSpPr>
        <p:spPr>
          <a:xfrm>
            <a:off x="3325417" y="3148744"/>
            <a:ext cx="1671183" cy="1605486"/>
          </a:xfrm>
          <a:prstGeom prst="cube">
            <a:avLst/>
          </a:prstGeom>
          <a:solidFill>
            <a:srgbClr val="FFC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a:ea typeface="+mn-ea"/>
                <a:cs typeface="+mn-cs"/>
              </a:rPr>
              <a:t>NAME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a:ea typeface="+mn-ea"/>
                <a:cs typeface="+mn-cs"/>
              </a:rPr>
              <a:t>+ F.A.</a:t>
            </a:r>
          </a:p>
        </p:txBody>
      </p:sp>
      <p:sp>
        <p:nvSpPr>
          <p:cNvPr id="24" name="Plus Sign 23"/>
          <p:cNvSpPr/>
          <p:nvPr/>
        </p:nvSpPr>
        <p:spPr>
          <a:xfrm>
            <a:off x="5391776" y="3581948"/>
            <a:ext cx="914400" cy="914400"/>
          </a:xfrm>
          <a:prstGeom prst="math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172" b="97266" l="2450" r="97996">
                        <a14:foregroundMark x1="13140" y1="45443" x2="13140" y2="45443"/>
                        <a14:foregroundMark x1="18931" y1="44141" x2="18931" y2="44141"/>
                        <a14:foregroundMark x1="14477" y1="52734" x2="14477" y2="52734"/>
                        <a14:foregroundMark x1="5568" y1="50781" x2="5568" y2="50781"/>
                        <a14:foregroundMark x1="4454" y1="48568" x2="4454" y2="48568"/>
                        <a14:foregroundMark x1="28285" y1="57031" x2="28285" y2="57031"/>
                        <a14:foregroundMark x1="14477" y1="63802" x2="14477" y2="63802"/>
                        <a14:foregroundMark x1="44766" y1="68750" x2="44766" y2="68750"/>
                        <a14:foregroundMark x1="61915" y1="75000" x2="61915" y2="75000"/>
                        <a14:foregroundMark x1="56570" y1="42578" x2="56570" y2="42578"/>
                        <a14:foregroundMark x1="48998" y1="41146" x2="48998" y2="41146"/>
                        <a14:foregroundMark x1="44098" y1="39714" x2="44098" y2="39714"/>
                        <a14:foregroundMark x1="38976" y1="34375" x2="38976" y2="34375"/>
                        <a14:foregroundMark x1="32962" y1="33594" x2="32962" y2="33594"/>
                        <a14:foregroundMark x1="38307" y1="37109" x2="38307" y2="37109"/>
                        <a14:foregroundMark x1="34076" y1="31380" x2="34076" y2="31380"/>
                        <a14:foregroundMark x1="30290" y1="34375" x2="30290" y2="34375"/>
                        <a14:foregroundMark x1="16927" y1="41276" x2="16927" y2="41276"/>
                        <a14:foregroundMark x1="16927" y1="41276" x2="16927" y2="41276"/>
                        <a14:foregroundMark x1="3786" y1="41016" x2="3786" y2="41016"/>
                        <a14:foregroundMark x1="21604" y1="16536" x2="21604" y2="16536"/>
                        <a14:foregroundMark x1="37194" y1="7943" x2="37194" y2="7943"/>
                        <a14:foregroundMark x1="52339" y1="4688" x2="52339" y2="4688"/>
                        <a14:foregroundMark x1="53229" y1="1172" x2="53229" y2="1172"/>
                        <a14:foregroundMark x1="67929" y1="15234" x2="67929" y2="15234"/>
                        <a14:foregroundMark x1="42094" y1="16797" x2="42094" y2="16797"/>
                        <a14:foregroundMark x1="30735" y1="14323" x2="30735" y2="14323"/>
                        <a14:foregroundMark x1="50334" y1="21094" x2="50334" y2="21094"/>
                        <a14:foregroundMark x1="47439" y1="19661" x2="47439" y2="19661"/>
                        <a14:foregroundMark x1="44989" y1="18490" x2="44989" y2="18490"/>
                        <a14:foregroundMark x1="50334" y1="30859" x2="50334" y2="30859"/>
                        <a14:foregroundMark x1="69265" y1="26042" x2="69265" y2="26042"/>
                        <a14:foregroundMark x1="78619" y1="21224" x2="78619" y2="21224"/>
                        <a14:foregroundMark x1="86192" y1="14063" x2="86192" y2="14063"/>
                        <a14:foregroundMark x1="84633" y1="15234" x2="84633" y2="15234"/>
                        <a14:foregroundMark x1="80624" y1="15234" x2="80624" y2="15234"/>
                        <a14:foregroundMark x1="82851" y1="18620" x2="82851" y2="18620"/>
                        <a14:foregroundMark x1="83519" y1="18620" x2="83519" y2="18620"/>
                        <a14:foregroundMark x1="73051" y1="11719" x2="73051" y2="11719"/>
                        <a14:foregroundMark x1="73051" y1="11719" x2="73051" y2="11719"/>
                        <a14:foregroundMark x1="73051" y1="11719" x2="73051" y2="11719"/>
                        <a14:foregroundMark x1="58575" y1="17448" x2="58575" y2="17448"/>
                        <a14:foregroundMark x1="58575" y1="17448" x2="58575" y2="17448"/>
                        <a14:foregroundMark x1="58575" y1="17448" x2="58575" y2="17448"/>
                        <a14:foregroundMark x1="31180" y1="11719" x2="31180" y2="11719"/>
                        <a14:foregroundMark x1="31180" y1="11458" x2="31180" y2="11458"/>
                        <a14:foregroundMark x1="26058" y1="14063" x2="26058" y2="14063"/>
                        <a14:foregroundMark x1="25835" y1="14063" x2="25835" y2="14063"/>
                        <a14:foregroundMark x1="25835" y1="14063" x2="25835" y2="14063"/>
                        <a14:foregroundMark x1="25835" y1="14063" x2="25835" y2="14063"/>
                        <a14:foregroundMark x1="25835" y1="14063" x2="25835" y2="14063"/>
                        <a14:foregroundMark x1="25835" y1="14063" x2="25835" y2="14063"/>
                        <a14:foregroundMark x1="25835" y1="14063" x2="25835" y2="14063"/>
                        <a14:foregroundMark x1="22717" y1="21615" x2="22717" y2="21615"/>
                        <a14:foregroundMark x1="22717" y1="21615" x2="22717" y2="21615"/>
                        <a14:foregroundMark x1="22717" y1="21615" x2="22717" y2="21615"/>
                        <a14:foregroundMark x1="14477" y1="22917" x2="14477" y2="22917"/>
                        <a14:foregroundMark x1="11359" y1="15234" x2="11359" y2="15234"/>
                        <a14:foregroundMark x1="8686" y1="15755" x2="8686" y2="15755"/>
                        <a14:foregroundMark x1="10022" y1="17188" x2="10022" y2="17188"/>
                        <a14:foregroundMark x1="13808" y1="20313" x2="13808" y2="20313"/>
                        <a14:foregroundMark x1="13140" y1="15755" x2="13140" y2="15755"/>
                        <a14:foregroundMark x1="12249" y1="19010" x2="12249" y2="19010"/>
                        <a14:foregroundMark x1="13140" y1="24740" x2="13140" y2="24740"/>
                        <a14:foregroundMark x1="18263" y1="27344" x2="18263" y2="27344"/>
                        <a14:foregroundMark x1="18263" y1="27344" x2="18263" y2="27344"/>
                        <a14:foregroundMark x1="18263" y1="27344" x2="18263" y2="27344"/>
                        <a14:foregroundMark x1="18263" y1="27344" x2="18263" y2="27344"/>
                        <a14:foregroundMark x1="18263" y1="27344" x2="18263" y2="27344"/>
                        <a14:foregroundMark x1="22049" y1="24740" x2="22049" y2="24740"/>
                        <a14:foregroundMark x1="24944" y1="21615" x2="24944" y2="21615"/>
                        <a14:foregroundMark x1="20713" y1="15885" x2="20713" y2="15885"/>
                        <a14:foregroundMark x1="21158" y1="12760" x2="21158" y2="12760"/>
                        <a14:foregroundMark x1="38307" y1="28646" x2="38307" y2="28646"/>
                        <a14:foregroundMark x1="34967" y1="23698" x2="34967" y2="23698"/>
                        <a14:foregroundMark x1="37416" y1="14583" x2="37416" y2="14583"/>
                        <a14:foregroundMark x1="43653" y1="15365" x2="43653" y2="15365"/>
                        <a14:foregroundMark x1="46993" y1="15495" x2="46993" y2="15495"/>
                        <a14:foregroundMark x1="56125" y1="15495" x2="56125" y2="15495"/>
                        <a14:foregroundMark x1="57906" y1="17708" x2="57906" y2="17708"/>
                        <a14:foregroundMark x1="57016" y1="23698" x2="57016" y2="23698"/>
                        <a14:foregroundMark x1="56125" y1="20182" x2="56125" y2="20182"/>
                        <a14:foregroundMark x1="60802" y1="19922" x2="60802" y2="19922"/>
                        <a14:foregroundMark x1="70824" y1="18880" x2="70824" y2="18880"/>
                        <a14:foregroundMark x1="70824" y1="18880" x2="70824" y2="18880"/>
                        <a14:foregroundMark x1="69042" y1="16797" x2="69042" y2="16797"/>
                        <a14:foregroundMark x1="66815" y1="17057" x2="66815" y2="17057"/>
                        <a14:foregroundMark x1="48107" y1="18490" x2="48107" y2="18490"/>
                        <a14:foregroundMark x1="45212" y1="19661" x2="45212" y2="19661"/>
                        <a14:foregroundMark x1="49666" y1="23307" x2="49666" y2="23307"/>
                        <a14:foregroundMark x1="56570" y1="26432" x2="56570" y2="26432"/>
                        <a14:foregroundMark x1="37194" y1="22526" x2="37194" y2="22526"/>
                        <a14:foregroundMark x1="32071" y1="21615" x2="32071" y2="21615"/>
                        <a14:foregroundMark x1="31403" y1="26172" x2="31403" y2="26172"/>
                        <a14:foregroundMark x1="27617" y1="28776" x2="27617" y2="28776"/>
                        <a14:foregroundMark x1="43207" y1="27344" x2="43207" y2="27344"/>
                        <a14:foregroundMark x1="48775" y1="28125" x2="48775" y2="28125"/>
                        <a14:foregroundMark x1="51893" y1="28385" x2="51893" y2="28385"/>
                        <a14:foregroundMark x1="61470" y1="28776" x2="61470" y2="28776"/>
                        <a14:foregroundMark x1="69265" y1="23698" x2="69265" y2="23698"/>
                        <a14:foregroundMark x1="69042" y1="24740" x2="69042" y2="24740"/>
                        <a14:foregroundMark x1="75501" y1="27214" x2="75501" y2="27214"/>
                        <a14:foregroundMark x1="85078" y1="26042" x2="85078" y2="26042"/>
                        <a14:foregroundMark x1="85969" y1="23828" x2="85969" y2="23828"/>
                        <a14:foregroundMark x1="81737" y1="29036" x2="81737" y2="29036"/>
                        <a14:foregroundMark x1="81737" y1="29036" x2="81737" y2="29036"/>
                        <a14:foregroundMark x1="83964" y1="25651" x2="83964" y2="25651"/>
                        <a14:foregroundMark x1="81292" y1="27474" x2="81292" y2="27474"/>
                        <a14:foregroundMark x1="69265" y1="30339" x2="69265" y2="30339"/>
                        <a14:foregroundMark x1="48775" y1="35938" x2="48775" y2="35938"/>
                        <a14:foregroundMark x1="52784" y1="38932" x2="52784" y2="38932"/>
                        <a14:foregroundMark x1="34076" y1="42448" x2="34076" y2="42448"/>
                        <a14:foregroundMark x1="31180" y1="38932" x2="31180" y2="38932"/>
                        <a14:foregroundMark x1="27617" y1="38542" x2="27617" y2="38542"/>
                        <a14:foregroundMark x1="25390" y1="64583" x2="25390" y2="64583"/>
                        <a14:foregroundMark x1="29621" y1="64323" x2="29621" y2="64323"/>
                        <a14:foregroundMark x1="32739" y1="65234" x2="32739" y2="65234"/>
                        <a14:foregroundMark x1="34076" y1="63281" x2="34076" y2="63281"/>
                        <a14:foregroundMark x1="34076" y1="61068" x2="34076" y2="61068"/>
                        <a14:foregroundMark x1="34076" y1="60547" x2="34076" y2="60547"/>
                        <a14:foregroundMark x1="30290" y1="61068" x2="30290" y2="61068"/>
                        <a14:foregroundMark x1="30512" y1="63021" x2="30512" y2="63021"/>
                        <a14:foregroundMark x1="34521" y1="61719" x2="34521" y2="61719"/>
                        <a14:foregroundMark x1="35857" y1="59505" x2="22940" y2="52995"/>
                        <a14:foregroundMark x1="21604" y1="53646" x2="25835" y2="42839"/>
                        <a14:foregroundMark x1="39644" y1="52344" x2="45657" y2="63802"/>
                        <a14:foregroundMark x1="86192" y1="45703" x2="85969" y2="56771"/>
                        <a14:foregroundMark x1="87528" y1="47266" x2="93096" y2="50781"/>
                        <a14:foregroundMark x1="98218" y1="51823" x2="98218" y2="51823"/>
                        <a14:foregroundMark x1="18263" y1="91927" x2="18931" y2="94531"/>
                        <a14:foregroundMark x1="53452" y1="94922" x2="53452" y2="94922"/>
                        <a14:foregroundMark x1="26726" y1="97266" x2="26726" y2="97266"/>
                        <a14:foregroundMark x1="67038" y1="25521" x2="67038" y2="25521"/>
                        <a14:foregroundMark x1="2450" y1="50521" x2="2450" y2="50521"/>
                      </a14:backgroundRemoval>
                    </a14:imgEffect>
                  </a14:imgLayer>
                </a14:imgProps>
              </a:ext>
            </a:extLst>
          </a:blip>
          <a:stretch>
            <a:fillRect/>
          </a:stretch>
        </p:blipFill>
        <p:spPr>
          <a:xfrm>
            <a:off x="332425" y="1620769"/>
            <a:ext cx="2596992" cy="4442111"/>
          </a:xfrm>
          <a:prstGeom prst="rect">
            <a:avLst/>
          </a:prstGeom>
        </p:spPr>
      </p:pic>
    </p:spTree>
    <p:extLst>
      <p:ext uri="{BB962C8B-B14F-4D97-AF65-F5344CB8AC3E}">
        <p14:creationId xmlns:p14="http://schemas.microsoft.com/office/powerpoint/2010/main" val="733393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66837A-05A4-426D-AD3A-66AAAC798A03}"/>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846F5F8-1CC1-48B9-A71A-445FB1F1E46B}"/>
              </a:ext>
            </a:extLst>
          </p:cNvPr>
          <p:cNvSpPr>
            <a:spLocks noGrp="1"/>
          </p:cNvSpPr>
          <p:nvPr>
            <p:ph type="title"/>
          </p:nvPr>
        </p:nvSpPr>
        <p:spPr/>
        <p:txBody>
          <a:bodyPr/>
          <a:lstStyle/>
          <a:p>
            <a:r>
              <a:rPr lang="en-CA" dirty="0"/>
              <a:t>SPORT (SPT)</a:t>
            </a:r>
          </a:p>
        </p:txBody>
      </p:sp>
      <p:sp>
        <p:nvSpPr>
          <p:cNvPr id="3" name="Content Placeholder 2">
            <a:extLst>
              <a:ext uri="{FF2B5EF4-FFF2-40B4-BE49-F238E27FC236}">
                <a16:creationId xmlns:a16="http://schemas.microsoft.com/office/drawing/2014/main" id="{3CACF61D-93E3-4C76-B540-73EFE800BF0B}"/>
              </a:ext>
            </a:extLst>
          </p:cNvPr>
          <p:cNvSpPr>
            <a:spLocks noGrp="1"/>
          </p:cNvSpPr>
          <p:nvPr>
            <p:ph idx="1"/>
          </p:nvPr>
        </p:nvSpPr>
        <p:spPr/>
        <p:txBody>
          <a:bodyPr/>
          <a:lstStyle/>
          <a:p>
            <a:pPr marL="0" indent="0">
              <a:buNone/>
            </a:pPr>
            <a:r>
              <a:rPr lang="en-CA" dirty="0"/>
              <a:t>Basic Function (Sept. 21 – Oct. 1)</a:t>
            </a:r>
          </a:p>
          <a:p>
            <a:pPr marL="0" indent="0">
              <a:buNone/>
            </a:pPr>
            <a:r>
              <a:rPr lang="en-CA" dirty="0"/>
              <a:t>Operate sport training centre and Nation storage cage facility on lower concourse level. </a:t>
            </a:r>
          </a:p>
          <a:p>
            <a:pPr marL="0" indent="0">
              <a:buNone/>
            </a:pPr>
            <a:r>
              <a:rPr lang="en-CA" dirty="0"/>
              <a:t>Categorization and Indoor Rowing Erg Fittings</a:t>
            </a:r>
          </a:p>
          <a:p>
            <a:pPr marL="0" indent="0">
              <a:buNone/>
            </a:pPr>
            <a:endParaRPr lang="en-CA" dirty="0"/>
          </a:p>
        </p:txBody>
      </p:sp>
      <p:sp>
        <p:nvSpPr>
          <p:cNvPr id="4" name="Footer Placeholder 3">
            <a:extLst>
              <a:ext uri="{FF2B5EF4-FFF2-40B4-BE49-F238E27FC236}">
                <a16:creationId xmlns:a16="http://schemas.microsoft.com/office/drawing/2014/main" id="{91976DC1-C939-4EFB-9403-7A4122353AE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70C09164-4E07-413C-85BE-73A20E67A82B}"/>
              </a:ext>
            </a:extLst>
          </p:cNvPr>
          <p:cNvSpPr>
            <a:spLocks noGrp="1"/>
          </p:cNvSpPr>
          <p:nvPr>
            <p:ph type="sldNum" sz="quarter" idx="4"/>
          </p:nvPr>
        </p:nvSpPr>
        <p:spPr/>
        <p:txBody>
          <a:bodyPr/>
          <a:lstStyle/>
          <a:p>
            <a:fld id="{BC733F11-CCD5-4110-A3AE-7E32CDF7F226}" type="slidenum">
              <a:rPr lang="en-US" smtClean="0"/>
              <a:pPr/>
              <a:t>30</a:t>
            </a:fld>
            <a:endParaRPr lang="en-US" dirty="0"/>
          </a:p>
        </p:txBody>
      </p:sp>
      <p:sp>
        <p:nvSpPr>
          <p:cNvPr id="6" name="Rectangle 5">
            <a:extLst>
              <a:ext uri="{FF2B5EF4-FFF2-40B4-BE49-F238E27FC236}">
                <a16:creationId xmlns:a16="http://schemas.microsoft.com/office/drawing/2014/main" id="{10001329-B36D-456B-B7A5-205D7CF5166A}"/>
              </a:ext>
            </a:extLst>
          </p:cNvPr>
          <p:cNvSpPr/>
          <p:nvPr/>
        </p:nvSpPr>
        <p:spPr>
          <a:xfrm>
            <a:off x="1142692" y="3412733"/>
            <a:ext cx="8620397" cy="3600986"/>
          </a:xfrm>
          <a:prstGeom prst="rect">
            <a:avLst/>
          </a:prstGeom>
        </p:spPr>
        <p:txBody>
          <a:bodyPr wrap="square">
            <a:spAutoFit/>
          </a:bodyPr>
          <a:lstStyle/>
          <a:p>
            <a:pPr marL="0" indent="0">
              <a:buNone/>
            </a:pPr>
            <a:r>
              <a:rPr lang="en-US" sz="2400" b="1" dirty="0">
                <a:latin typeface="Verdana" panose="020B0604030504040204" pitchFamily="34" charset="0"/>
                <a:ea typeface="Verdana" panose="020B0604030504040204" pitchFamily="34" charset="0"/>
                <a:cs typeface="Verdana" panose="020B0604030504040204" pitchFamily="34" charset="0"/>
              </a:rPr>
              <a:t>WHAT YOU NEED TO KNOW…</a:t>
            </a:r>
          </a:p>
          <a:p>
            <a:pPr marL="0" indent="0">
              <a:buNone/>
            </a:pPr>
            <a:endParaRPr lang="en-US" sz="2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Operate Sport Info Desk in the lobby</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Manage competitor training area</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Assist with Categorization administration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Assist with Nation sport equipment movements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Manage set-up for sport Technical Meetings</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b="1" dirty="0">
              <a:highlight>
                <a:srgbClr val="FFFF00"/>
              </a:highlight>
            </a:endParaRPr>
          </a:p>
          <a:p>
            <a:pPr marL="285750" indent="-285750">
              <a:buFont typeface="Arial" panose="020B0604020202020204" pitchFamily="34" charset="0"/>
              <a:buChar char="•"/>
            </a:pPr>
            <a:endParaRPr lang="en-CA" b="1" dirty="0"/>
          </a:p>
        </p:txBody>
      </p:sp>
    </p:spTree>
    <p:extLst>
      <p:ext uri="{BB962C8B-B14F-4D97-AF65-F5344CB8AC3E}">
        <p14:creationId xmlns:p14="http://schemas.microsoft.com/office/powerpoint/2010/main" val="17798050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ABE25-73FD-4D99-B173-DC71922F8709}"/>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NATION RELATIONS</a:t>
            </a:r>
          </a:p>
        </p:txBody>
      </p:sp>
      <p:sp>
        <p:nvSpPr>
          <p:cNvPr id="3" name="Content Placeholder 2"/>
          <p:cNvSpPr>
            <a:spLocks noGrp="1"/>
          </p:cNvSpPr>
          <p:nvPr>
            <p:ph idx="1"/>
          </p:nvPr>
        </p:nvSpPr>
        <p:spPr>
          <a:xfrm>
            <a:off x="408214" y="1202670"/>
            <a:ext cx="11361199" cy="4937760"/>
          </a:xfrm>
        </p:spPr>
        <p:txBody>
          <a:bodyPr>
            <a:normAutofit/>
          </a:bodyPr>
          <a:lstStyle/>
          <a:p>
            <a:pPr marL="0" indent="0">
              <a:buNone/>
            </a:pPr>
            <a:r>
              <a:rPr lang="en-US" dirty="0"/>
              <a:t>Basic function  (Sept. 21 to Oct. 1)</a:t>
            </a:r>
          </a:p>
          <a:p>
            <a:pPr marL="0" indent="0">
              <a:spcBef>
                <a:spcPts val="0"/>
              </a:spcBef>
              <a:buNone/>
            </a:pPr>
            <a:r>
              <a:rPr lang="en-CA" dirty="0"/>
              <a:t>17 volunteer </a:t>
            </a:r>
            <a:r>
              <a:rPr lang="en-US" dirty="0"/>
              <a:t>Nation Liaison Officers (NLO) </a:t>
            </a:r>
            <a:r>
              <a:rPr lang="en-CA" dirty="0"/>
              <a:t>responsible for the Visiting Nations from arrival until departure. They travel with their assigned team throughout the city. Act as a contact person for the Nation and are there resolve issues for the team. </a:t>
            </a:r>
          </a:p>
          <a:p>
            <a:pPr marL="0" indent="0">
              <a:spcBef>
                <a:spcPts val="0"/>
              </a:spcBef>
              <a:buNone/>
            </a:pPr>
            <a:endParaRPr lang="en-US" b="1" dirty="0"/>
          </a:p>
          <a:p>
            <a:pPr marL="0" indent="0">
              <a:buNone/>
            </a:pPr>
            <a:r>
              <a:rPr lang="en-US" b="1" dirty="0"/>
              <a:t>WHAT YOU NEED TO KNOW…</a:t>
            </a:r>
            <a:endParaRPr lang="en-US" dirty="0"/>
          </a:p>
          <a:p>
            <a:r>
              <a:rPr lang="en-US" dirty="0"/>
              <a:t>If you have any questions or looking for a particular person from a Nations’ team, NLO can assist you with finding the correct person and can provide assistance with language barriers.  </a:t>
            </a:r>
          </a:p>
          <a:p>
            <a:endParaRPr lang="en-US" dirty="0"/>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31</a:t>
            </a:fld>
            <a:endParaRPr lang="en-US"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E6A3E9-4CE2-40A9-A58C-E1C1D69A396D}"/>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D4795BD-E802-4893-BDFC-FC34EDDA7A7F}"/>
              </a:ext>
            </a:extLst>
          </p:cNvPr>
          <p:cNvSpPr>
            <a:spLocks noGrp="1"/>
          </p:cNvSpPr>
          <p:nvPr>
            <p:ph type="title"/>
          </p:nvPr>
        </p:nvSpPr>
        <p:spPr/>
        <p:txBody>
          <a:bodyPr/>
          <a:lstStyle/>
          <a:p>
            <a:r>
              <a:rPr lang="en-CA" dirty="0"/>
              <a:t>FRIENDS &amp; FAMILY (F&amp;F)</a:t>
            </a:r>
          </a:p>
        </p:txBody>
      </p:sp>
      <p:sp>
        <p:nvSpPr>
          <p:cNvPr id="3" name="Content Placeholder 2">
            <a:extLst>
              <a:ext uri="{FF2B5EF4-FFF2-40B4-BE49-F238E27FC236}">
                <a16:creationId xmlns:a16="http://schemas.microsoft.com/office/drawing/2014/main" id="{813A15B4-A87A-4EBE-853D-AC0B253A09D7}"/>
              </a:ext>
            </a:extLst>
          </p:cNvPr>
          <p:cNvSpPr>
            <a:spLocks noGrp="1"/>
          </p:cNvSpPr>
          <p:nvPr>
            <p:ph idx="1"/>
          </p:nvPr>
        </p:nvSpPr>
        <p:spPr/>
        <p:txBody>
          <a:bodyPr/>
          <a:lstStyle/>
          <a:p>
            <a:pPr marL="0" indent="0">
              <a:buNone/>
            </a:pPr>
            <a:r>
              <a:rPr lang="en-CA" dirty="0"/>
              <a:t>Basic function  (Sept. 21 – Oct. 1)</a:t>
            </a:r>
          </a:p>
          <a:p>
            <a:pPr marL="0" indent="0">
              <a:spcBef>
                <a:spcPts val="0"/>
              </a:spcBef>
              <a:buNone/>
            </a:pPr>
            <a:r>
              <a:rPr lang="en-CA" dirty="0"/>
              <a:t>Coordinate the Friends &amp; Family program in the Village and organize external trips for this group. They are the main communication to the F&amp;F Nation Liaisons (who represent each nation’s F&amp;F).</a:t>
            </a:r>
          </a:p>
          <a:p>
            <a:pPr marL="453862" indent="-453862">
              <a:spcBef>
                <a:spcPts val="0"/>
              </a:spcBef>
              <a:buNone/>
            </a:pPr>
            <a:endParaRPr lang="en-CA" b="1" dirty="0">
              <a:latin typeface="DIN Offc" panose="020B0504020101010102"/>
            </a:endParaRPr>
          </a:p>
          <a:p>
            <a:pPr marL="453862" indent="-453862">
              <a:spcBef>
                <a:spcPts val="0"/>
              </a:spcBef>
              <a:buNone/>
            </a:pPr>
            <a:r>
              <a:rPr lang="en-US" b="1" dirty="0"/>
              <a:t>WHAT YOU NEED TO KNOW…</a:t>
            </a:r>
            <a:endParaRPr lang="en-CA" dirty="0">
              <a:latin typeface="DIN Offc" panose="020B0504020101010102"/>
            </a:endParaRPr>
          </a:p>
          <a:p>
            <a:r>
              <a:rPr lang="en-CA" dirty="0"/>
              <a:t>Each Competitor is entitled to bring up to 2 Friends &amp; Family members at no charge. Some competitors chose to bring more members and pay to do so. </a:t>
            </a:r>
          </a:p>
          <a:p>
            <a:r>
              <a:rPr lang="en-CA" dirty="0"/>
              <a:t>There will be a Friends &amp; Family Help Desk in the Lobby</a:t>
            </a:r>
          </a:p>
        </p:txBody>
      </p:sp>
      <p:sp>
        <p:nvSpPr>
          <p:cNvPr id="4" name="Footer Placeholder 3">
            <a:extLst>
              <a:ext uri="{FF2B5EF4-FFF2-40B4-BE49-F238E27FC236}">
                <a16:creationId xmlns:a16="http://schemas.microsoft.com/office/drawing/2014/main" id="{FDE51BDF-4ED1-4C6B-99EB-A2B2A74CE6D7}"/>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0EF35E9F-4621-4791-BF60-308139406B1D}"/>
              </a:ext>
            </a:extLst>
          </p:cNvPr>
          <p:cNvSpPr>
            <a:spLocks noGrp="1"/>
          </p:cNvSpPr>
          <p:nvPr>
            <p:ph type="sldNum" sz="quarter" idx="4"/>
          </p:nvPr>
        </p:nvSpPr>
        <p:spPr/>
        <p:txBody>
          <a:bodyPr/>
          <a:lstStyle/>
          <a:p>
            <a:fld id="{BC733F11-CCD5-4110-A3AE-7E32CDF7F226}" type="slidenum">
              <a:rPr lang="en-US" smtClean="0"/>
              <a:pPr/>
              <a:t>32</a:t>
            </a:fld>
            <a:endParaRPr lang="en-US" dirty="0"/>
          </a:p>
        </p:txBody>
      </p:sp>
    </p:spTree>
    <p:extLst>
      <p:ext uri="{BB962C8B-B14F-4D97-AF65-F5344CB8AC3E}">
        <p14:creationId xmlns:p14="http://schemas.microsoft.com/office/powerpoint/2010/main" val="211427996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E6A3E9-4CE2-40A9-A58C-E1C1D69A396D}"/>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D4795BD-E802-4893-BDFC-FC34EDDA7A7F}"/>
              </a:ext>
            </a:extLst>
          </p:cNvPr>
          <p:cNvSpPr>
            <a:spLocks noGrp="1"/>
          </p:cNvSpPr>
          <p:nvPr>
            <p:ph type="title"/>
          </p:nvPr>
        </p:nvSpPr>
        <p:spPr/>
        <p:txBody>
          <a:bodyPr/>
          <a:lstStyle/>
          <a:p>
            <a:r>
              <a:rPr lang="en-CA" dirty="0"/>
              <a:t>HOSPITALITY (HOS)</a:t>
            </a:r>
          </a:p>
        </p:txBody>
      </p:sp>
      <p:sp>
        <p:nvSpPr>
          <p:cNvPr id="3" name="Content Placeholder 2">
            <a:extLst>
              <a:ext uri="{FF2B5EF4-FFF2-40B4-BE49-F238E27FC236}">
                <a16:creationId xmlns:a16="http://schemas.microsoft.com/office/drawing/2014/main" id="{813A15B4-A87A-4EBE-853D-AC0B253A09D7}"/>
              </a:ext>
            </a:extLst>
          </p:cNvPr>
          <p:cNvSpPr>
            <a:spLocks noGrp="1"/>
          </p:cNvSpPr>
          <p:nvPr>
            <p:ph idx="1"/>
          </p:nvPr>
        </p:nvSpPr>
        <p:spPr>
          <a:xfrm>
            <a:off x="163286" y="993531"/>
            <a:ext cx="11172305" cy="1512916"/>
          </a:xfrm>
        </p:spPr>
        <p:txBody>
          <a:bodyPr>
            <a:normAutofit fontScale="92500"/>
          </a:bodyPr>
          <a:lstStyle/>
          <a:p>
            <a:pPr marL="0" indent="0">
              <a:buNone/>
            </a:pPr>
            <a:r>
              <a:rPr lang="en-CA" dirty="0"/>
              <a:t>Basic function  (Sept. 21 – Oct. 1)</a:t>
            </a:r>
          </a:p>
          <a:p>
            <a:pPr marL="0" lvl="0" indent="0">
              <a:buNone/>
            </a:pPr>
            <a:r>
              <a:rPr lang="en-CA" dirty="0">
                <a:solidFill>
                  <a:schemeClr val="tx1"/>
                </a:solidFill>
              </a:rPr>
              <a:t>Responsible for keeping all client groups well fed and hydrated. Ensure all meals are on time and in a positive, clean and safe environment.</a:t>
            </a:r>
          </a:p>
          <a:p>
            <a:pPr marL="453862" indent="-453862">
              <a:spcBef>
                <a:spcPts val="0"/>
              </a:spcBef>
              <a:buNone/>
            </a:pPr>
            <a:endParaRPr lang="en-CA" b="1" dirty="0">
              <a:latin typeface="DIN Offc" panose="020B0504020101010102"/>
            </a:endParaRPr>
          </a:p>
        </p:txBody>
      </p:sp>
      <p:sp>
        <p:nvSpPr>
          <p:cNvPr id="4" name="Footer Placeholder 3">
            <a:extLst>
              <a:ext uri="{FF2B5EF4-FFF2-40B4-BE49-F238E27FC236}">
                <a16:creationId xmlns:a16="http://schemas.microsoft.com/office/drawing/2014/main" id="{FDE51BDF-4ED1-4C6B-99EB-A2B2A74CE6D7}"/>
              </a:ext>
            </a:extLst>
          </p:cNvPr>
          <p:cNvSpPr>
            <a:spLocks noGrp="1"/>
          </p:cNvSpPr>
          <p:nvPr>
            <p:ph type="ftr" sz="quarter" idx="3"/>
          </p:nvPr>
        </p:nvSpPr>
        <p:spPr/>
        <p:txBody>
          <a:bodyPr/>
          <a:lstStyle/>
          <a:p>
            <a:r>
              <a:rPr lang="en-US" dirty="0"/>
              <a:t>Invictus Games Venue RECCE</a:t>
            </a:r>
          </a:p>
        </p:txBody>
      </p:sp>
      <p:sp>
        <p:nvSpPr>
          <p:cNvPr id="5" name="Slide Number Placeholder 4">
            <a:extLst>
              <a:ext uri="{FF2B5EF4-FFF2-40B4-BE49-F238E27FC236}">
                <a16:creationId xmlns:a16="http://schemas.microsoft.com/office/drawing/2014/main" id="{0EF35E9F-4621-4791-BF60-308139406B1D}"/>
              </a:ext>
            </a:extLst>
          </p:cNvPr>
          <p:cNvSpPr>
            <a:spLocks noGrp="1"/>
          </p:cNvSpPr>
          <p:nvPr>
            <p:ph type="sldNum" sz="quarter" idx="4"/>
          </p:nvPr>
        </p:nvSpPr>
        <p:spPr/>
        <p:txBody>
          <a:bodyPr/>
          <a:lstStyle/>
          <a:p>
            <a:fld id="{BC733F11-CCD5-4110-A3AE-7E32CDF7F226}" type="slidenum">
              <a:rPr lang="en-US" smtClean="0"/>
              <a:pPr/>
              <a:t>33</a:t>
            </a:fld>
            <a:endParaRPr lang="en-US" dirty="0"/>
          </a:p>
        </p:txBody>
      </p:sp>
      <p:sp>
        <p:nvSpPr>
          <p:cNvPr id="8" name="Rectangle 7">
            <a:extLst>
              <a:ext uri="{FF2B5EF4-FFF2-40B4-BE49-F238E27FC236}">
                <a16:creationId xmlns:a16="http://schemas.microsoft.com/office/drawing/2014/main" id="{684D2978-EE95-4272-B750-E2E0DEC3A1E5}"/>
              </a:ext>
            </a:extLst>
          </p:cNvPr>
          <p:cNvSpPr/>
          <p:nvPr/>
        </p:nvSpPr>
        <p:spPr>
          <a:xfrm>
            <a:off x="252153" y="2506447"/>
            <a:ext cx="7756698" cy="3477875"/>
          </a:xfrm>
          <a:prstGeom prst="rect">
            <a:avLst/>
          </a:prstGeom>
        </p:spPr>
        <p:txBody>
          <a:bodyPr wrap="square">
            <a:spAutoFit/>
          </a:bodyPr>
          <a:lstStyle/>
          <a:p>
            <a:pPr marL="453862" indent="-453862">
              <a:spcBef>
                <a:spcPts val="0"/>
              </a:spcBef>
              <a:buNone/>
            </a:pPr>
            <a:r>
              <a:rPr lang="en-US" sz="2200" b="1" dirty="0">
                <a:latin typeface="Verdana" panose="020B0604030504040204" pitchFamily="34" charset="0"/>
                <a:ea typeface="Verdana" panose="020B0604030504040204" pitchFamily="34" charset="0"/>
                <a:cs typeface="Verdana" panose="020B0604030504040204" pitchFamily="34" charset="0"/>
              </a:rPr>
              <a:t>WHAT YOU NEED TO KNOW…</a:t>
            </a:r>
          </a:p>
          <a:p>
            <a:pPr marL="453862" indent="-453862">
              <a:spcBef>
                <a:spcPts val="0"/>
              </a:spcBef>
              <a:buNone/>
            </a:pPr>
            <a:endParaRPr lang="en-CA" sz="2200" dirty="0">
              <a:latin typeface="Verdana" panose="020B0604030504040204" pitchFamily="34" charset="0"/>
              <a:ea typeface="Verdana" panose="020B0604030504040204" pitchFamily="34" charset="0"/>
              <a:cs typeface="Verdana" panose="020B0604030504040204" pitchFamily="34" charset="0"/>
            </a:endParaRPr>
          </a:p>
          <a:p>
            <a:pPr marL="342900" lvl="0" indent="-342900">
              <a:buClr>
                <a:srgbClr val="FFC000"/>
              </a:buClr>
              <a:buFont typeface="Wingdings" panose="05000000000000000000" pitchFamily="2" charset="2"/>
              <a:buChar char="§"/>
            </a:pPr>
            <a:r>
              <a:rPr lang="en-US" sz="2200" dirty="0">
                <a:latin typeface="Verdana" panose="020B0604030504040204" pitchFamily="34" charset="0"/>
                <a:ea typeface="Verdana" panose="020B0604030504040204" pitchFamily="34" charset="0"/>
                <a:cs typeface="Verdana" panose="020B0604030504040204" pitchFamily="34" charset="0"/>
              </a:rPr>
              <a:t>F&amp;F &amp; Competitors receive Gift Cards AND vouchers. F&amp;F will redeem their lunch voucher at Quinn’s Restaurant, attached to the SHR. </a:t>
            </a:r>
          </a:p>
          <a:p>
            <a:pPr lvl="0">
              <a:buClr>
                <a:srgbClr val="FFC000"/>
              </a:buClr>
            </a:pPr>
            <a:endParaRPr lang="en-CA" sz="2200" dirty="0">
              <a:latin typeface="Verdana" panose="020B0604030504040204" pitchFamily="34" charset="0"/>
              <a:ea typeface="Verdana" panose="020B0604030504040204" pitchFamily="34" charset="0"/>
              <a:cs typeface="Verdana" panose="020B0604030504040204" pitchFamily="34" charset="0"/>
            </a:endParaRPr>
          </a:p>
          <a:p>
            <a:pPr marL="800100" lvl="1" indent="-342900">
              <a:buClr>
                <a:srgbClr val="FFC000"/>
              </a:buClr>
              <a:buFont typeface="Wingdings" panose="05000000000000000000" pitchFamily="2" charset="2"/>
              <a:buChar char="§"/>
            </a:pPr>
            <a:r>
              <a:rPr lang="en-US" sz="2200" i="1" dirty="0">
                <a:latin typeface="Verdana" panose="020B0604030504040204" pitchFamily="34" charset="0"/>
                <a:ea typeface="Verdana" panose="020B0604030504040204" pitchFamily="34" charset="0"/>
                <a:cs typeface="Verdana" panose="020B0604030504040204" pitchFamily="34" charset="0"/>
              </a:rPr>
              <a:t>Quinn’s has an accessible route through the hotel lobby, on the east sides</a:t>
            </a:r>
          </a:p>
          <a:p>
            <a:pPr marL="800100" lvl="1" indent="-342900">
              <a:buClr>
                <a:srgbClr val="FFC000"/>
              </a:buClr>
              <a:buFont typeface="Wingdings" panose="05000000000000000000" pitchFamily="2" charset="2"/>
              <a:buChar char="§"/>
            </a:pPr>
            <a:r>
              <a:rPr lang="en-US" sz="2200" i="1" dirty="0">
                <a:latin typeface="Verdana" panose="020B0604030504040204" pitchFamily="34" charset="0"/>
                <a:ea typeface="Verdana" panose="020B0604030504040204" pitchFamily="34" charset="0"/>
                <a:cs typeface="Verdana" panose="020B0604030504040204" pitchFamily="34" charset="0"/>
              </a:rPr>
              <a:t>Hours of operation are 8am-2pm</a:t>
            </a:r>
            <a:endParaRPr lang="en-CA" sz="2200" dirty="0">
              <a:latin typeface="Verdana" panose="020B0604030504040204" pitchFamily="34" charset="0"/>
              <a:ea typeface="Verdana" panose="020B0604030504040204" pitchFamily="34" charset="0"/>
              <a:cs typeface="Verdana" panose="020B0604030504040204" pitchFamily="34" charset="0"/>
            </a:endParaRPr>
          </a:p>
          <a:p>
            <a:pPr marL="800100" lvl="1" indent="-342900">
              <a:buClr>
                <a:srgbClr val="FFC000"/>
              </a:buClr>
              <a:buFont typeface="Wingdings" panose="05000000000000000000" pitchFamily="2" charset="2"/>
              <a:buChar char="§"/>
            </a:pPr>
            <a:r>
              <a:rPr lang="en-US" sz="2200" i="1" dirty="0">
                <a:latin typeface="Verdana" panose="020B0604030504040204" pitchFamily="34" charset="0"/>
                <a:ea typeface="Verdana" panose="020B0604030504040204" pitchFamily="34" charset="0"/>
                <a:cs typeface="Verdana" panose="020B0604030504040204" pitchFamily="34" charset="0"/>
              </a:rPr>
              <a:t>Lunch is a grab &amp; go boxed meal</a:t>
            </a:r>
            <a:endParaRPr lang="en-CA" sz="2200" dirty="0">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descr="Image result for SHERATON CENTRE TORONTO">
            <a:extLst>
              <a:ext uri="{FF2B5EF4-FFF2-40B4-BE49-F238E27FC236}">
                <a16:creationId xmlns:a16="http://schemas.microsoft.com/office/drawing/2014/main" id="{2A360C98-7924-4D1E-BD27-B83999594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718" y="2275253"/>
            <a:ext cx="5802071" cy="435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9177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ED8F59-2BE7-4D5E-A33A-7085CE158150}"/>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5F627EF-86CE-4086-AE66-FC79AFE5EEB3}"/>
              </a:ext>
            </a:extLst>
          </p:cNvPr>
          <p:cNvSpPr>
            <a:spLocks noGrp="1"/>
          </p:cNvSpPr>
          <p:nvPr>
            <p:ph type="title"/>
          </p:nvPr>
        </p:nvSpPr>
        <p:spPr/>
        <p:txBody>
          <a:bodyPr/>
          <a:lstStyle/>
          <a:p>
            <a:r>
              <a:rPr lang="en-CA" dirty="0"/>
              <a:t>INVICTUS HOUSE (SPN)</a:t>
            </a:r>
          </a:p>
        </p:txBody>
      </p:sp>
      <p:sp>
        <p:nvSpPr>
          <p:cNvPr id="3" name="Content Placeholder 2">
            <a:extLst>
              <a:ext uri="{FF2B5EF4-FFF2-40B4-BE49-F238E27FC236}">
                <a16:creationId xmlns:a16="http://schemas.microsoft.com/office/drawing/2014/main" id="{B8B96BD4-0A4F-44D7-91F0-95F2888796BE}"/>
              </a:ext>
            </a:extLst>
          </p:cNvPr>
          <p:cNvSpPr>
            <a:spLocks noGrp="1"/>
          </p:cNvSpPr>
          <p:nvPr>
            <p:ph idx="1"/>
          </p:nvPr>
        </p:nvSpPr>
        <p:spPr>
          <a:xfrm>
            <a:off x="614543" y="1280160"/>
            <a:ext cx="10972800" cy="4937760"/>
          </a:xfrm>
        </p:spPr>
        <p:txBody>
          <a:bodyPr>
            <a:normAutofit/>
          </a:bodyPr>
          <a:lstStyle/>
          <a:p>
            <a:pPr marL="0" indent="0">
              <a:buNone/>
            </a:pPr>
            <a:r>
              <a:rPr lang="en-US" dirty="0"/>
              <a:t>Basic Function  (Sept. 24-30)</a:t>
            </a:r>
          </a:p>
          <a:p>
            <a:pPr marL="0" indent="0">
              <a:buNone/>
            </a:pPr>
            <a:r>
              <a:rPr lang="en-US" dirty="0"/>
              <a:t>Invictus House is a relaxing space for competitors, team managers, and games guests to meet and mingle. Located on the 2</a:t>
            </a:r>
            <a:r>
              <a:rPr lang="en-US" baseline="30000" dirty="0"/>
              <a:t>nd</a:t>
            </a:r>
            <a:r>
              <a:rPr lang="en-US" dirty="0"/>
              <a:t> floor. Will have a bar and light snacks.</a:t>
            </a:r>
          </a:p>
          <a:p>
            <a:pPr marL="0" indent="0">
              <a:buNone/>
            </a:pPr>
            <a:br>
              <a:rPr lang="en-US" b="1" dirty="0"/>
            </a:br>
            <a:r>
              <a:rPr lang="en-US" b="1" dirty="0"/>
              <a:t>WHAT YOU NEED TO KNOW…</a:t>
            </a:r>
            <a:endParaRPr lang="en-US" dirty="0"/>
          </a:p>
          <a:p>
            <a:r>
              <a:rPr lang="en-US" dirty="0"/>
              <a:t>Sponsorship volunteers will be roaming throughout the Village. helping our sponsors onsite (Invictus House, commercial rights, etc). </a:t>
            </a:r>
          </a:p>
          <a:p>
            <a:r>
              <a:rPr lang="en-US" dirty="0"/>
              <a:t>F&amp;F do not have access to Invictus House.</a:t>
            </a:r>
          </a:p>
          <a:p>
            <a:pPr marL="0" indent="0">
              <a:buNone/>
            </a:pPr>
            <a:endParaRPr lang="en-CA" dirty="0"/>
          </a:p>
        </p:txBody>
      </p:sp>
      <p:sp>
        <p:nvSpPr>
          <p:cNvPr id="4" name="Footer Placeholder 3">
            <a:extLst>
              <a:ext uri="{FF2B5EF4-FFF2-40B4-BE49-F238E27FC236}">
                <a16:creationId xmlns:a16="http://schemas.microsoft.com/office/drawing/2014/main" id="{D46F964F-B042-47F2-B450-83C0111127A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48957E69-AEC1-4F68-85E7-FF31DD245618}"/>
              </a:ext>
            </a:extLst>
          </p:cNvPr>
          <p:cNvSpPr>
            <a:spLocks noGrp="1"/>
          </p:cNvSpPr>
          <p:nvPr>
            <p:ph type="sldNum" sz="quarter" idx="4"/>
          </p:nvPr>
        </p:nvSpPr>
        <p:spPr/>
        <p:txBody>
          <a:bodyPr/>
          <a:lstStyle/>
          <a:p>
            <a:fld id="{BC733F11-CCD5-4110-A3AE-7E32CDF7F226}" type="slidenum">
              <a:rPr lang="en-US" smtClean="0"/>
              <a:pPr/>
              <a:t>34</a:t>
            </a:fld>
            <a:endParaRPr lang="en-US" dirty="0"/>
          </a:p>
        </p:txBody>
      </p:sp>
    </p:spTree>
    <p:extLst>
      <p:ext uri="{BB962C8B-B14F-4D97-AF65-F5344CB8AC3E}">
        <p14:creationId xmlns:p14="http://schemas.microsoft.com/office/powerpoint/2010/main" val="96790361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536ED6-F689-4FFA-A2A2-2AA0572651ED}"/>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3B42F3B-6AED-4479-AC31-AB33009B9D8A}"/>
              </a:ext>
            </a:extLst>
          </p:cNvPr>
          <p:cNvSpPr>
            <a:spLocks noGrp="1"/>
          </p:cNvSpPr>
          <p:nvPr>
            <p:ph type="title"/>
          </p:nvPr>
        </p:nvSpPr>
        <p:spPr/>
        <p:txBody>
          <a:bodyPr/>
          <a:lstStyle/>
          <a:p>
            <a:r>
              <a:rPr lang="en-CA" dirty="0"/>
              <a:t>MULTI FAITH CENTRE</a:t>
            </a:r>
          </a:p>
        </p:txBody>
      </p:sp>
      <p:sp>
        <p:nvSpPr>
          <p:cNvPr id="3" name="Content Placeholder 2">
            <a:extLst>
              <a:ext uri="{FF2B5EF4-FFF2-40B4-BE49-F238E27FC236}">
                <a16:creationId xmlns:a16="http://schemas.microsoft.com/office/drawing/2014/main" id="{F83CA878-2A7C-4238-B8B5-888EAAC2DB39}"/>
              </a:ext>
            </a:extLst>
          </p:cNvPr>
          <p:cNvSpPr>
            <a:spLocks noGrp="1"/>
          </p:cNvSpPr>
          <p:nvPr>
            <p:ph idx="1"/>
          </p:nvPr>
        </p:nvSpPr>
        <p:spPr>
          <a:xfrm>
            <a:off x="163286" y="1207008"/>
            <a:ext cx="11675146" cy="4937760"/>
          </a:xfrm>
        </p:spPr>
        <p:txBody>
          <a:bodyPr>
            <a:normAutofit/>
          </a:bodyPr>
          <a:lstStyle/>
          <a:p>
            <a:pPr marL="0" indent="0">
              <a:buNone/>
            </a:pPr>
            <a:r>
              <a:rPr lang="en-US" dirty="0"/>
              <a:t>Basic Function  (Sept. 21 – Sept. 30)</a:t>
            </a:r>
          </a:p>
          <a:p>
            <a:pPr marL="0" indent="0">
              <a:buNone/>
            </a:pPr>
            <a:r>
              <a:rPr lang="en-CA" dirty="0"/>
              <a:t>The Multi-Faith Centre (MFC) provides a place for worship and meditation for all faiths. The Centre provides Chaplaincy services for all Village guests and volunteers.</a:t>
            </a:r>
            <a:br>
              <a:rPr lang="en-CA" dirty="0"/>
            </a:br>
            <a:endParaRPr lang="en-CA" b="1" dirty="0"/>
          </a:p>
          <a:p>
            <a:pPr marL="0" indent="0">
              <a:buNone/>
            </a:pPr>
            <a:r>
              <a:rPr lang="en-US" b="1" dirty="0"/>
              <a:t>WHAT YOU NEED TO KNOW…</a:t>
            </a:r>
            <a:endParaRPr lang="en-US" dirty="0"/>
          </a:p>
          <a:p>
            <a:r>
              <a:rPr lang="en-CA" dirty="0"/>
              <a:t>For all faith based or general counselling services/needs/questions within the Village, the Chaplains are there to serve in the MFC on the lower concourse level. </a:t>
            </a:r>
            <a:endParaRPr lang="en-US" dirty="0"/>
          </a:p>
        </p:txBody>
      </p:sp>
      <p:sp>
        <p:nvSpPr>
          <p:cNvPr id="4" name="Footer Placeholder 3">
            <a:extLst>
              <a:ext uri="{FF2B5EF4-FFF2-40B4-BE49-F238E27FC236}">
                <a16:creationId xmlns:a16="http://schemas.microsoft.com/office/drawing/2014/main" id="{B3EADB50-505D-4D1C-94D5-0F53FF56D45A}"/>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1C11CA0E-B5FB-44A3-89D7-B93AF90ACA40}"/>
              </a:ext>
            </a:extLst>
          </p:cNvPr>
          <p:cNvSpPr>
            <a:spLocks noGrp="1"/>
          </p:cNvSpPr>
          <p:nvPr>
            <p:ph type="sldNum" sz="quarter" idx="4"/>
          </p:nvPr>
        </p:nvSpPr>
        <p:spPr/>
        <p:txBody>
          <a:bodyPr/>
          <a:lstStyle/>
          <a:p>
            <a:fld id="{BC733F11-CCD5-4110-A3AE-7E32CDF7F226}" type="slidenum">
              <a:rPr lang="en-US" smtClean="0"/>
              <a:pPr/>
              <a:t>35</a:t>
            </a:fld>
            <a:endParaRPr lang="en-US" dirty="0"/>
          </a:p>
        </p:txBody>
      </p:sp>
    </p:spTree>
    <p:extLst>
      <p:ext uri="{BB962C8B-B14F-4D97-AF65-F5344CB8AC3E}">
        <p14:creationId xmlns:p14="http://schemas.microsoft.com/office/powerpoint/2010/main" val="257476479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1A4D90-9D9C-4624-A59D-C8CED3D32887}"/>
              </a:ext>
            </a:extLst>
          </p:cNvPr>
          <p:cNvSpPr/>
          <p:nvPr/>
        </p:nvSpPr>
        <p:spPr>
          <a:xfrm>
            <a:off x="163286"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3B42F3B-6AED-4479-AC31-AB33009B9D8A}"/>
              </a:ext>
            </a:extLst>
          </p:cNvPr>
          <p:cNvSpPr>
            <a:spLocks noGrp="1"/>
          </p:cNvSpPr>
          <p:nvPr>
            <p:ph type="title"/>
          </p:nvPr>
        </p:nvSpPr>
        <p:spPr/>
        <p:txBody>
          <a:bodyPr/>
          <a:lstStyle/>
          <a:p>
            <a:r>
              <a:rPr lang="en-CA" dirty="0"/>
              <a:t>MERCHANDISE KIOSK (SPN)</a:t>
            </a:r>
          </a:p>
        </p:txBody>
      </p:sp>
      <p:sp>
        <p:nvSpPr>
          <p:cNvPr id="3" name="Content Placeholder 2">
            <a:extLst>
              <a:ext uri="{FF2B5EF4-FFF2-40B4-BE49-F238E27FC236}">
                <a16:creationId xmlns:a16="http://schemas.microsoft.com/office/drawing/2014/main" id="{F83CA878-2A7C-4238-B8B5-888EAAC2DB39}"/>
              </a:ext>
            </a:extLst>
          </p:cNvPr>
          <p:cNvSpPr>
            <a:spLocks noGrp="1"/>
          </p:cNvSpPr>
          <p:nvPr>
            <p:ph idx="1"/>
          </p:nvPr>
        </p:nvSpPr>
        <p:spPr>
          <a:xfrm>
            <a:off x="310243" y="1280160"/>
            <a:ext cx="11211197" cy="4937760"/>
          </a:xfrm>
        </p:spPr>
        <p:txBody>
          <a:bodyPr/>
          <a:lstStyle/>
          <a:p>
            <a:pPr marL="0" indent="0">
              <a:buNone/>
            </a:pPr>
            <a:r>
              <a:rPr lang="en-US" dirty="0"/>
              <a:t>Basic Function  (Sept. 21 – Oct. 1)</a:t>
            </a:r>
          </a:p>
          <a:p>
            <a:pPr marL="0" indent="0">
              <a:buNone/>
            </a:pPr>
            <a:r>
              <a:rPr lang="en-US" dirty="0"/>
              <a:t>Located in the center of the hotel Lobby. Selling branded items to everyone, including the General Public. Oversight by Sponsorship leads and volunteers.</a:t>
            </a:r>
          </a:p>
          <a:p>
            <a:pPr marL="0" indent="0">
              <a:buNone/>
            </a:pPr>
            <a:endParaRPr lang="en-US" dirty="0"/>
          </a:p>
          <a:p>
            <a:pPr marL="0" indent="0">
              <a:buNone/>
            </a:pPr>
            <a:r>
              <a:rPr lang="en-US" b="1" dirty="0"/>
              <a:t>WHAT YOU NEED TO KNOW…</a:t>
            </a:r>
            <a:endParaRPr lang="en-US" dirty="0"/>
          </a:p>
          <a:p>
            <a:r>
              <a:rPr lang="en-CA" dirty="0"/>
              <a:t>Although there are some very cool items for purchase, just a reminder that you are only permitted to wear uniform items while on duty.</a:t>
            </a:r>
            <a:endParaRPr lang="en-US" dirty="0"/>
          </a:p>
          <a:p>
            <a:pPr marL="0" indent="0">
              <a:buNone/>
            </a:pPr>
            <a:endParaRPr lang="en-US" dirty="0"/>
          </a:p>
          <a:p>
            <a:endParaRPr lang="en-CA" dirty="0"/>
          </a:p>
        </p:txBody>
      </p:sp>
      <p:sp>
        <p:nvSpPr>
          <p:cNvPr id="4" name="Footer Placeholder 3">
            <a:extLst>
              <a:ext uri="{FF2B5EF4-FFF2-40B4-BE49-F238E27FC236}">
                <a16:creationId xmlns:a16="http://schemas.microsoft.com/office/drawing/2014/main" id="{B3EADB50-505D-4D1C-94D5-0F53FF56D45A}"/>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1C11CA0E-B5FB-44A3-89D7-B93AF90ACA40}"/>
              </a:ext>
            </a:extLst>
          </p:cNvPr>
          <p:cNvSpPr>
            <a:spLocks noGrp="1"/>
          </p:cNvSpPr>
          <p:nvPr>
            <p:ph type="sldNum" sz="quarter" idx="4"/>
          </p:nvPr>
        </p:nvSpPr>
        <p:spPr/>
        <p:txBody>
          <a:bodyPr/>
          <a:lstStyle/>
          <a:p>
            <a:fld id="{BC733F11-CCD5-4110-A3AE-7E32CDF7F226}" type="slidenum">
              <a:rPr lang="en-US" smtClean="0"/>
              <a:pPr/>
              <a:t>36</a:t>
            </a:fld>
            <a:endParaRPr lang="en-US" dirty="0"/>
          </a:p>
        </p:txBody>
      </p:sp>
    </p:spTree>
    <p:extLst>
      <p:ext uri="{BB962C8B-B14F-4D97-AF65-F5344CB8AC3E}">
        <p14:creationId xmlns:p14="http://schemas.microsoft.com/office/powerpoint/2010/main" val="401615006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A519C-D6D9-4A8B-B6AD-CEABAF4E10A6}"/>
              </a:ext>
            </a:extLst>
          </p:cNvPr>
          <p:cNvSpPr/>
          <p:nvPr/>
        </p:nvSpPr>
        <p:spPr>
          <a:xfrm>
            <a:off x="0" y="5142593"/>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B4CCBF6-E772-4444-AEB7-ED01D3C21498}"/>
              </a:ext>
            </a:extLst>
          </p:cNvPr>
          <p:cNvSpPr>
            <a:spLocks noGrp="1"/>
          </p:cNvSpPr>
          <p:nvPr>
            <p:ph type="title"/>
          </p:nvPr>
        </p:nvSpPr>
        <p:spPr/>
        <p:txBody>
          <a:bodyPr>
            <a:noAutofit/>
          </a:bodyPr>
          <a:lstStyle/>
          <a:p>
            <a:r>
              <a:rPr lang="en-CA" sz="2400" dirty="0"/>
              <a:t>Invictus Games Toronto 2017 Veterans Career Summit, brought to you by Barrick</a:t>
            </a:r>
          </a:p>
        </p:txBody>
      </p:sp>
      <p:sp>
        <p:nvSpPr>
          <p:cNvPr id="3" name="Content Placeholder 2">
            <a:extLst>
              <a:ext uri="{FF2B5EF4-FFF2-40B4-BE49-F238E27FC236}">
                <a16:creationId xmlns:a16="http://schemas.microsoft.com/office/drawing/2014/main" id="{955664D8-674B-4C03-929D-C3B8B35BC204}"/>
              </a:ext>
            </a:extLst>
          </p:cNvPr>
          <p:cNvSpPr>
            <a:spLocks noGrp="1"/>
          </p:cNvSpPr>
          <p:nvPr>
            <p:ph idx="1"/>
          </p:nvPr>
        </p:nvSpPr>
        <p:spPr>
          <a:xfrm>
            <a:off x="209550" y="1562100"/>
            <a:ext cx="11753850" cy="4655820"/>
          </a:xfrm>
        </p:spPr>
        <p:txBody>
          <a:bodyPr>
            <a:normAutofit/>
          </a:bodyPr>
          <a:lstStyle/>
          <a:p>
            <a:r>
              <a:rPr lang="en-CA" b="1" dirty="0">
                <a:solidFill>
                  <a:schemeClr val="tx1"/>
                </a:solidFill>
              </a:rPr>
              <a:t>When: </a:t>
            </a:r>
            <a:r>
              <a:rPr lang="en-CA" dirty="0">
                <a:solidFill>
                  <a:schemeClr val="tx1"/>
                </a:solidFill>
              </a:rPr>
              <a:t>September 28</a:t>
            </a:r>
            <a:r>
              <a:rPr lang="en-CA" baseline="30000" dirty="0">
                <a:solidFill>
                  <a:schemeClr val="tx1"/>
                </a:solidFill>
              </a:rPr>
              <a:t>th</a:t>
            </a:r>
            <a:r>
              <a:rPr lang="en-CA" dirty="0">
                <a:solidFill>
                  <a:schemeClr val="tx1"/>
                </a:solidFill>
              </a:rPr>
              <a:t> &amp; 29</a:t>
            </a:r>
            <a:r>
              <a:rPr lang="en-CA" baseline="30000" dirty="0">
                <a:solidFill>
                  <a:schemeClr val="tx1"/>
                </a:solidFill>
              </a:rPr>
              <a:t>th</a:t>
            </a:r>
            <a:r>
              <a:rPr lang="en-CA" dirty="0">
                <a:solidFill>
                  <a:schemeClr val="tx1"/>
                </a:solidFill>
              </a:rPr>
              <a:t> from 10:00am to 5:00pm</a:t>
            </a:r>
          </a:p>
          <a:p>
            <a:r>
              <a:rPr lang="en-CA" b="1" dirty="0">
                <a:solidFill>
                  <a:schemeClr val="tx1"/>
                </a:solidFill>
              </a:rPr>
              <a:t>Where: </a:t>
            </a:r>
            <a:r>
              <a:rPr lang="en-CA" dirty="0">
                <a:solidFill>
                  <a:schemeClr val="tx1"/>
                </a:solidFill>
              </a:rPr>
              <a:t>Osgoode Ballroom</a:t>
            </a:r>
          </a:p>
          <a:p>
            <a:pPr marL="0" indent="0">
              <a:buNone/>
            </a:pPr>
            <a:endParaRPr lang="en-CA" dirty="0">
              <a:solidFill>
                <a:schemeClr val="tx1"/>
              </a:solidFill>
            </a:endParaRPr>
          </a:p>
          <a:p>
            <a:r>
              <a:rPr lang="en-CA" dirty="0">
                <a:solidFill>
                  <a:schemeClr val="tx1"/>
                </a:solidFill>
              </a:rPr>
              <a:t>Offers</a:t>
            </a:r>
            <a:r>
              <a:rPr lang="en-CA" b="1" dirty="0">
                <a:solidFill>
                  <a:schemeClr val="tx1"/>
                </a:solidFill>
              </a:rPr>
              <a:t> </a:t>
            </a:r>
            <a:r>
              <a:rPr lang="en-CA" dirty="0">
                <a:solidFill>
                  <a:schemeClr val="tx1"/>
                </a:solidFill>
              </a:rPr>
              <a:t>potential national and international job seekers looking to transition to civilian life an opportunity to connect with potential employers</a:t>
            </a:r>
          </a:p>
          <a:p>
            <a:r>
              <a:rPr lang="en-CA" dirty="0">
                <a:solidFill>
                  <a:schemeClr val="tx1"/>
                </a:solidFill>
              </a:rPr>
              <a:t>Guests (including our competitors and F&amp;F) will be able to access career advising, catch keynote speakers on relevant topics and make use of an area where interviews can take place and job offers can be made.</a:t>
            </a:r>
          </a:p>
          <a:p>
            <a:endParaRPr lang="en-CA" b="1" dirty="0">
              <a:solidFill>
                <a:schemeClr val="tx1"/>
              </a:solidFill>
            </a:endParaRPr>
          </a:p>
        </p:txBody>
      </p:sp>
    </p:spTree>
    <p:extLst>
      <p:ext uri="{BB962C8B-B14F-4D97-AF65-F5344CB8AC3E}">
        <p14:creationId xmlns:p14="http://schemas.microsoft.com/office/powerpoint/2010/main" val="196393214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286A04-F765-4F12-9713-0E0582E12701}"/>
              </a:ext>
            </a:extLst>
          </p:cNvPr>
          <p:cNvSpPr/>
          <p:nvPr/>
        </p:nvSpPr>
        <p:spPr>
          <a:xfrm>
            <a:off x="0" y="5142593"/>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5F627EF-86CE-4086-AE66-FC79AFE5EEB3}"/>
              </a:ext>
            </a:extLst>
          </p:cNvPr>
          <p:cNvSpPr>
            <a:spLocks noGrp="1"/>
          </p:cNvSpPr>
          <p:nvPr>
            <p:ph type="title"/>
          </p:nvPr>
        </p:nvSpPr>
        <p:spPr/>
        <p:txBody>
          <a:bodyPr/>
          <a:lstStyle/>
          <a:p>
            <a:r>
              <a:rPr lang="en-CA" dirty="0"/>
              <a:t>MOC, TROC, POC, VOC, TOC</a:t>
            </a:r>
          </a:p>
        </p:txBody>
      </p:sp>
      <p:sp>
        <p:nvSpPr>
          <p:cNvPr id="3" name="Content Placeholder 2">
            <a:extLst>
              <a:ext uri="{FF2B5EF4-FFF2-40B4-BE49-F238E27FC236}">
                <a16:creationId xmlns:a16="http://schemas.microsoft.com/office/drawing/2014/main" id="{B8B96BD4-0A4F-44D7-91F0-95F2888796BE}"/>
              </a:ext>
            </a:extLst>
          </p:cNvPr>
          <p:cNvSpPr>
            <a:spLocks noGrp="1"/>
          </p:cNvSpPr>
          <p:nvPr>
            <p:ph idx="1"/>
          </p:nvPr>
        </p:nvSpPr>
        <p:spPr>
          <a:xfrm>
            <a:off x="480104" y="1224226"/>
            <a:ext cx="11303726" cy="5132123"/>
          </a:xfrm>
        </p:spPr>
        <p:txBody>
          <a:bodyPr>
            <a:normAutofit fontScale="92500" lnSpcReduction="10000"/>
          </a:bodyPr>
          <a:lstStyle/>
          <a:p>
            <a:pPr marL="0" indent="0">
              <a:buNone/>
            </a:pPr>
            <a:r>
              <a:rPr lang="en-CA" dirty="0"/>
              <a:t>MOC – Main Operations Centre</a:t>
            </a:r>
          </a:p>
          <a:p>
            <a:pPr marL="0" indent="0">
              <a:buNone/>
            </a:pPr>
            <a:r>
              <a:rPr lang="en-CA" dirty="0"/>
              <a:t>TROC – Transportation Operations Centre</a:t>
            </a:r>
          </a:p>
          <a:p>
            <a:pPr marL="0" indent="0">
              <a:buNone/>
            </a:pPr>
            <a:r>
              <a:rPr lang="en-CA" dirty="0"/>
              <a:t>VOC – Village Operations Centre</a:t>
            </a:r>
          </a:p>
          <a:p>
            <a:pPr marL="0" indent="0">
              <a:buNone/>
            </a:pPr>
            <a:r>
              <a:rPr lang="en-CA" dirty="0"/>
              <a:t>VCC – Village Communication Centre</a:t>
            </a:r>
          </a:p>
          <a:p>
            <a:pPr marL="0" indent="0">
              <a:buNone/>
            </a:pPr>
            <a:r>
              <a:rPr lang="en-CA" dirty="0"/>
              <a:t>POC – Protocol Operations Centre</a:t>
            </a:r>
          </a:p>
          <a:p>
            <a:pPr marL="0" indent="0">
              <a:buNone/>
            </a:pPr>
            <a:r>
              <a:rPr lang="en-CA" dirty="0"/>
              <a:t>TOC – Technology Operations Centre</a:t>
            </a:r>
          </a:p>
          <a:p>
            <a:pPr marL="0" indent="0">
              <a:buNone/>
            </a:pPr>
            <a:endParaRPr lang="en-CA" dirty="0"/>
          </a:p>
          <a:p>
            <a:pPr marL="0" indent="0">
              <a:buNone/>
            </a:pPr>
            <a:r>
              <a:rPr lang="en-US" b="1" dirty="0"/>
              <a:t>WHAT YOU NEED TO KNOW…</a:t>
            </a:r>
            <a:endParaRPr lang="en-US" dirty="0"/>
          </a:p>
          <a:p>
            <a:r>
              <a:rPr lang="en-CA" dirty="0"/>
              <a:t>The MOC is the Operations Hub for the Entire Games, access to this space is restricted. </a:t>
            </a:r>
          </a:p>
          <a:p>
            <a:r>
              <a:rPr lang="en-CA" dirty="0"/>
              <a:t>The VOC is the Operations Hub for the Village, and is accessible to all volunteers.</a:t>
            </a:r>
          </a:p>
        </p:txBody>
      </p:sp>
      <p:sp>
        <p:nvSpPr>
          <p:cNvPr id="4" name="Footer Placeholder 3">
            <a:extLst>
              <a:ext uri="{FF2B5EF4-FFF2-40B4-BE49-F238E27FC236}">
                <a16:creationId xmlns:a16="http://schemas.microsoft.com/office/drawing/2014/main" id="{D46F964F-B042-47F2-B450-83C0111127A5}"/>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48957E69-AEC1-4F68-85E7-FF31DD245618}"/>
              </a:ext>
            </a:extLst>
          </p:cNvPr>
          <p:cNvSpPr>
            <a:spLocks noGrp="1"/>
          </p:cNvSpPr>
          <p:nvPr>
            <p:ph type="sldNum" sz="quarter" idx="4"/>
          </p:nvPr>
        </p:nvSpPr>
        <p:spPr/>
        <p:txBody>
          <a:bodyPr/>
          <a:lstStyle/>
          <a:p>
            <a:fld id="{BC733F11-CCD5-4110-A3AE-7E32CDF7F226}" type="slidenum">
              <a:rPr lang="en-US" smtClean="0"/>
              <a:pPr/>
              <a:t>38</a:t>
            </a:fld>
            <a:endParaRPr lang="en-US" dirty="0"/>
          </a:p>
        </p:txBody>
      </p:sp>
      <p:sp>
        <p:nvSpPr>
          <p:cNvPr id="7" name="Left Brace 6">
            <a:extLst>
              <a:ext uri="{FF2B5EF4-FFF2-40B4-BE49-F238E27FC236}">
                <a16:creationId xmlns:a16="http://schemas.microsoft.com/office/drawing/2014/main" id="{AEC8C699-7FFA-4A31-A7A4-5F668C1BA6EE}"/>
              </a:ext>
            </a:extLst>
          </p:cNvPr>
          <p:cNvSpPr/>
          <p:nvPr/>
        </p:nvSpPr>
        <p:spPr>
          <a:xfrm rot="10800000">
            <a:off x="6384471" y="1691460"/>
            <a:ext cx="881742" cy="46230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Left Brace 7">
            <a:extLst>
              <a:ext uri="{FF2B5EF4-FFF2-40B4-BE49-F238E27FC236}">
                <a16:creationId xmlns:a16="http://schemas.microsoft.com/office/drawing/2014/main" id="{7623094F-D767-4234-9BE0-0AD89EBC97BC}"/>
              </a:ext>
            </a:extLst>
          </p:cNvPr>
          <p:cNvSpPr/>
          <p:nvPr/>
        </p:nvSpPr>
        <p:spPr>
          <a:xfrm rot="10800000">
            <a:off x="5860595" y="2518893"/>
            <a:ext cx="881742" cy="122464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TextBox 8">
            <a:extLst>
              <a:ext uri="{FF2B5EF4-FFF2-40B4-BE49-F238E27FC236}">
                <a16:creationId xmlns:a16="http://schemas.microsoft.com/office/drawing/2014/main" id="{2991648F-DDC4-4140-BF85-20110C734220}"/>
              </a:ext>
            </a:extLst>
          </p:cNvPr>
          <p:cNvSpPr txBox="1"/>
          <p:nvPr/>
        </p:nvSpPr>
        <p:spPr>
          <a:xfrm>
            <a:off x="7398204" y="1753657"/>
            <a:ext cx="3035753" cy="400110"/>
          </a:xfrm>
          <a:prstGeom prst="rect">
            <a:avLst/>
          </a:prstGeom>
          <a:solidFill>
            <a:srgbClr val="FFD700"/>
          </a:solidFill>
        </p:spPr>
        <p:txBody>
          <a:bodyPr wrap="square" rtlCol="0">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Located in the MOC</a:t>
            </a:r>
          </a:p>
        </p:txBody>
      </p:sp>
      <p:sp>
        <p:nvSpPr>
          <p:cNvPr id="11" name="TextBox 10">
            <a:extLst>
              <a:ext uri="{FF2B5EF4-FFF2-40B4-BE49-F238E27FC236}">
                <a16:creationId xmlns:a16="http://schemas.microsoft.com/office/drawing/2014/main" id="{62846EF7-683D-4FAA-9BA2-D5EFAFAC63FE}"/>
              </a:ext>
            </a:extLst>
          </p:cNvPr>
          <p:cNvSpPr txBox="1"/>
          <p:nvPr/>
        </p:nvSpPr>
        <p:spPr>
          <a:xfrm>
            <a:off x="6857999" y="2923861"/>
            <a:ext cx="3035753" cy="400110"/>
          </a:xfrm>
          <a:prstGeom prst="rect">
            <a:avLst/>
          </a:prstGeom>
          <a:solidFill>
            <a:schemeClr val="tx1"/>
          </a:solidFill>
        </p:spPr>
        <p:txBody>
          <a:bodyPr wrap="square" rtlCol="0">
            <a:spAutoFit/>
          </a:bodyPr>
          <a:lstStyle/>
          <a:p>
            <a:r>
              <a:rPr lang="en-CA" sz="2000" b="1" dirty="0">
                <a:solidFill>
                  <a:srgbClr val="FFD700"/>
                </a:solidFill>
                <a:latin typeface="Verdana" panose="020B0604030504040204" pitchFamily="34" charset="0"/>
                <a:ea typeface="Verdana" panose="020B0604030504040204" pitchFamily="34" charset="0"/>
                <a:cs typeface="Verdana" panose="020B0604030504040204" pitchFamily="34" charset="0"/>
              </a:rPr>
              <a:t>Located in the VOC</a:t>
            </a:r>
          </a:p>
        </p:txBody>
      </p:sp>
    </p:spTree>
    <p:extLst>
      <p:ext uri="{BB962C8B-B14F-4D97-AF65-F5344CB8AC3E}">
        <p14:creationId xmlns:p14="http://schemas.microsoft.com/office/powerpoint/2010/main" val="166580453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2F1D95-E900-4194-B270-2167B187486C}"/>
              </a:ext>
            </a:extLst>
          </p:cNvPr>
          <p:cNvSpPr/>
          <p:nvPr/>
        </p:nvSpPr>
        <p:spPr>
          <a:xfrm>
            <a:off x="144625"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WHERE IS EVERYTHING?</a:t>
            </a:r>
          </a:p>
        </p:txBody>
      </p:sp>
      <p:sp>
        <p:nvSpPr>
          <p:cNvPr id="3" name="Content Placeholder 2"/>
          <p:cNvSpPr>
            <a:spLocks noGrp="1"/>
          </p:cNvSpPr>
          <p:nvPr>
            <p:ph idx="1"/>
          </p:nvPr>
        </p:nvSpPr>
        <p:spPr>
          <a:xfrm>
            <a:off x="548640" y="1420586"/>
            <a:ext cx="10972800" cy="4797333"/>
          </a:xfrm>
        </p:spPr>
        <p:txBody>
          <a:bodyPr>
            <a:normAutofit fontScale="92500"/>
          </a:bodyPr>
          <a:lstStyle/>
          <a:p>
            <a:r>
              <a:rPr lang="en-US" sz="2800" dirty="0"/>
              <a:t>There are 4 floors with amenities in the Village</a:t>
            </a:r>
          </a:p>
          <a:p>
            <a:pPr lvl="1">
              <a:buFont typeface="Arial" panose="020B0604020202020204" pitchFamily="34" charset="0"/>
              <a:buChar char="•"/>
            </a:pPr>
            <a:r>
              <a:rPr lang="en-US" sz="2400" dirty="0"/>
              <a:t>2</a:t>
            </a:r>
            <a:r>
              <a:rPr lang="en-US" sz="2400" baseline="30000" dirty="0"/>
              <a:t>nd</a:t>
            </a:r>
            <a:r>
              <a:rPr lang="en-US" sz="2400" dirty="0"/>
              <a:t> Floor</a:t>
            </a:r>
          </a:p>
          <a:p>
            <a:pPr lvl="1">
              <a:buFont typeface="Arial" panose="020B0604020202020204" pitchFamily="34" charset="0"/>
              <a:buChar char="•"/>
            </a:pPr>
            <a:r>
              <a:rPr lang="en-US" sz="2400" dirty="0"/>
              <a:t>Ground Floor/Lobby</a:t>
            </a:r>
          </a:p>
          <a:p>
            <a:pPr lvl="1">
              <a:buFont typeface="Arial" panose="020B0604020202020204" pitchFamily="34" charset="0"/>
              <a:buChar char="•"/>
            </a:pPr>
            <a:r>
              <a:rPr lang="en-US" sz="2400" dirty="0"/>
              <a:t>Concourse</a:t>
            </a:r>
          </a:p>
          <a:p>
            <a:pPr lvl="1">
              <a:buFont typeface="Arial" panose="020B0604020202020204" pitchFamily="34" charset="0"/>
              <a:buChar char="•"/>
            </a:pPr>
            <a:r>
              <a:rPr lang="en-US" sz="2400" dirty="0"/>
              <a:t>Lower Concourse</a:t>
            </a:r>
          </a:p>
          <a:p>
            <a:pPr marL="457200" lvl="1" indent="0">
              <a:buNone/>
            </a:pPr>
            <a:endParaRPr lang="en-US" sz="2400" dirty="0"/>
          </a:p>
          <a:p>
            <a:pPr>
              <a:buFont typeface="Arial" panose="020B0604020202020204" pitchFamily="34" charset="0"/>
              <a:buChar char="•"/>
            </a:pPr>
            <a:r>
              <a:rPr lang="en-US" sz="2800" dirty="0"/>
              <a:t>If someone’s accreditation does not specify the area they are trying to access, they are not permitted inside the space.</a:t>
            </a:r>
          </a:p>
          <a:p>
            <a:pPr>
              <a:buFont typeface="Arial" panose="020B0604020202020204" pitchFamily="34" charset="0"/>
              <a:buChar char="•"/>
            </a:pPr>
            <a:r>
              <a:rPr lang="en-US" sz="2800" dirty="0"/>
              <a:t>On your tour later today you will get to see each floor and everything they have to offer!</a:t>
            </a:r>
          </a:p>
          <a:p>
            <a:pPr lvl="1">
              <a:buFont typeface="Arial" panose="020B0604020202020204" pitchFamily="34" charset="0"/>
              <a:buChar char="•"/>
            </a:pPr>
            <a:endParaRPr lang="en-US" sz="2400" dirty="0"/>
          </a:p>
          <a:p>
            <a:pPr lvl="1">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39</a:t>
            </a:fld>
            <a:endParaRPr lang="en-US" dirty="0"/>
          </a:p>
        </p:txBody>
      </p:sp>
    </p:spTree>
    <p:extLst>
      <p:ext uri="{BB962C8B-B14F-4D97-AF65-F5344CB8AC3E}">
        <p14:creationId xmlns:p14="http://schemas.microsoft.com/office/powerpoint/2010/main" val="22210730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CA" sz="18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p:txBody>
          <a:bodyPr>
            <a:normAutofit/>
          </a:bodyPr>
          <a:lstStyle/>
          <a:p>
            <a:pPr lvl="0"/>
            <a:r>
              <a:rPr lang="en-CA" kern="0" dirty="0"/>
              <a:t>VOLUNTEER JOURNEY</a:t>
            </a:r>
            <a:endParaRPr lang="en-US" dirty="0"/>
          </a:p>
        </p:txBody>
      </p:sp>
      <p:grpSp>
        <p:nvGrpSpPr>
          <p:cNvPr id="8" name="Group 7"/>
          <p:cNvGrpSpPr/>
          <p:nvPr/>
        </p:nvGrpSpPr>
        <p:grpSpPr>
          <a:xfrm>
            <a:off x="370891" y="1768435"/>
            <a:ext cx="9905223" cy="3355108"/>
            <a:chOff x="765632" y="1170026"/>
            <a:chExt cx="7921166" cy="2051333"/>
          </a:xfrm>
        </p:grpSpPr>
        <p:sp>
          <p:nvSpPr>
            <p:cNvPr id="10" name="TextBox 9"/>
            <p:cNvSpPr txBox="1"/>
            <p:nvPr/>
          </p:nvSpPr>
          <p:spPr>
            <a:xfrm>
              <a:off x="6400800" y="290656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Volunteer Summits</a:t>
              </a:r>
            </a:p>
          </p:txBody>
        </p:sp>
        <p:grpSp>
          <p:nvGrpSpPr>
            <p:cNvPr id="11" name="Group 10"/>
            <p:cNvGrpSpPr/>
            <p:nvPr/>
          </p:nvGrpSpPr>
          <p:grpSpPr>
            <a:xfrm>
              <a:off x="765632" y="1170026"/>
              <a:ext cx="7921166" cy="2051333"/>
              <a:chOff x="765632" y="1170026"/>
              <a:chExt cx="7921166" cy="2051333"/>
            </a:xfrm>
          </p:grpSpPr>
          <p:pic>
            <p:nvPicPr>
              <p:cNvPr id="12" name="Picture 11"/>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t="18050" r="85753"/>
              <a:stretch/>
            </p:blipFill>
            <p:spPr>
              <a:xfrm>
                <a:off x="765632" y="1174375"/>
                <a:ext cx="1139368" cy="1681764"/>
              </a:xfrm>
              <a:prstGeom prst="rect">
                <a:avLst/>
              </a:prstGeom>
            </p:spPr>
          </p:pic>
          <p:sp>
            <p:nvSpPr>
              <p:cNvPr id="13" name="TextBox 12"/>
              <p:cNvSpPr txBox="1"/>
              <p:nvPr/>
            </p:nvSpPr>
            <p:spPr>
              <a:xfrm>
                <a:off x="837747" y="290656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Application</a:t>
                </a:r>
              </a:p>
              <a:p>
                <a:pPr lvl="0" algn="ctr"/>
                <a:endPar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1905000" y="290656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Interview</a:t>
                </a:r>
              </a:p>
              <a:p>
                <a:pPr lvl="0" algn="ctr"/>
                <a:endPar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979060" y="290656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Offer and Acceptance</a:t>
                </a:r>
              </a:p>
            </p:txBody>
          </p:sp>
          <p:sp>
            <p:nvSpPr>
              <p:cNvPr id="16" name="TextBox 15"/>
              <p:cNvSpPr txBox="1"/>
              <p:nvPr/>
            </p:nvSpPr>
            <p:spPr>
              <a:xfrm>
                <a:off x="4118429" y="290656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Games RECCE Training</a:t>
                </a:r>
              </a:p>
            </p:txBody>
          </p:sp>
          <p:sp>
            <p:nvSpPr>
              <p:cNvPr id="17" name="TextBox 16"/>
              <p:cNvSpPr txBox="1"/>
              <p:nvPr/>
            </p:nvSpPr>
            <p:spPr>
              <a:xfrm>
                <a:off x="7543800" y="2900544"/>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Venue RECCE Training</a:t>
                </a:r>
              </a:p>
            </p:txBody>
          </p:sp>
          <p:sp>
            <p:nvSpPr>
              <p:cNvPr id="18" name="TextBox 17"/>
              <p:cNvSpPr txBox="1"/>
              <p:nvPr/>
            </p:nvSpPr>
            <p:spPr>
              <a:xfrm>
                <a:off x="5260970" y="2905388"/>
                <a:ext cx="1142998" cy="314795"/>
              </a:xfrm>
              <a:prstGeom prst="rect">
                <a:avLst/>
              </a:prstGeom>
              <a:solidFill>
                <a:srgbClr val="FFD700"/>
              </a:solidFill>
            </p:spPr>
            <p:txBody>
              <a:bodyPr wrap="square" rtlCol="0">
                <a:spAutoFit/>
              </a:bodyPr>
              <a:lstStyle/>
              <a:p>
                <a:pPr lvl="0" algn="ct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Roster Published</a:t>
                </a: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13430" t="18050" r="72323"/>
              <a:stretch/>
            </p:blipFill>
            <p:spPr>
              <a:xfrm>
                <a:off x="1839692" y="1174375"/>
                <a:ext cx="1139368" cy="1681764"/>
              </a:xfrm>
              <a:prstGeom prst="rect">
                <a:avLst/>
              </a:prstGeom>
            </p:spPr>
          </p:pic>
          <p:pic>
            <p:nvPicPr>
              <p:cNvPr id="20" name="Picture 19"/>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27840" t="18050" r="57913"/>
              <a:stretch/>
            </p:blipFill>
            <p:spPr>
              <a:xfrm>
                <a:off x="2971800" y="1174375"/>
                <a:ext cx="1139368" cy="1681764"/>
              </a:xfrm>
              <a:prstGeom prst="rect">
                <a:avLst/>
              </a:prstGeom>
            </p:spPr>
          </p:pic>
          <p:pic>
            <p:nvPicPr>
              <p:cNvPr id="21" name="Picture 20"/>
              <p:cNvPicPr/>
              <p:nvPr/>
            </p:nvPicPr>
            <p:blipFill rotWithShape="1">
              <a:blip r:embed="rId5" cstate="print">
                <a:extLst>
                  <a:ext uri="{BEBA8EAE-BF5A-486C-A8C5-ECC9F3942E4B}">
                    <a14:imgProps xmlns:a14="http://schemas.microsoft.com/office/drawing/2010/main">
                      <a14:imgLayer r:embed="rId6">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41970" t="18145" r="43783" b="316"/>
              <a:stretch/>
            </p:blipFill>
            <p:spPr>
              <a:xfrm>
                <a:off x="4111168" y="1170026"/>
                <a:ext cx="1146632" cy="1683711"/>
              </a:xfrm>
              <a:prstGeom prst="rect">
                <a:avLst/>
              </a:prstGeom>
            </p:spPr>
          </p:pic>
          <p:pic>
            <p:nvPicPr>
              <p:cNvPr id="22" name="Picture 21"/>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56158" t="17809" r="29595" b="242"/>
              <a:stretch/>
            </p:blipFill>
            <p:spPr>
              <a:xfrm>
                <a:off x="5256735" y="1171974"/>
                <a:ext cx="1139368" cy="1681764"/>
              </a:xfrm>
              <a:prstGeom prst="rect">
                <a:avLst/>
              </a:prstGeom>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70408" t="17532" r="15345" b="519"/>
              <a:stretch/>
            </p:blipFill>
            <p:spPr>
              <a:xfrm>
                <a:off x="6396103" y="1171974"/>
                <a:ext cx="1139368" cy="1681764"/>
              </a:xfrm>
              <a:prstGeom prst="rect">
                <a:avLst/>
              </a:prstGeom>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backgroundRemoval t="9939" b="100000" l="0" r="100000"/>
                        </a14:imgEffect>
                        <a14:imgEffect>
                          <a14:sharpenSoften amount="25000"/>
                        </a14:imgEffect>
                      </a14:imgLayer>
                    </a14:imgProps>
                  </a:ext>
                  <a:ext uri="{28A0092B-C50C-407E-A947-70E740481C1C}">
                    <a14:useLocalDpi xmlns:a14="http://schemas.microsoft.com/office/drawing/2010/main" val="0"/>
                  </a:ext>
                </a:extLst>
              </a:blip>
              <a:srcRect l="84593" t="18143" r="1160" b="-92"/>
              <a:stretch/>
            </p:blipFill>
            <p:spPr>
              <a:xfrm>
                <a:off x="7530780" y="1171974"/>
                <a:ext cx="1139368" cy="1681764"/>
              </a:xfrm>
              <a:prstGeom prst="rect">
                <a:avLst/>
              </a:prstGeom>
            </p:spPr>
          </p:pic>
        </p:grpSp>
      </p:grpSp>
      <p:pic>
        <p:nvPicPr>
          <p:cNvPr id="25" name="Picture 2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425"/>
          <a:stretch/>
        </p:blipFill>
        <p:spPr>
          <a:xfrm>
            <a:off x="461068" y="5102214"/>
            <a:ext cx="11445181" cy="1343826"/>
          </a:xfrm>
          <a:prstGeom prst="rect">
            <a:avLst/>
          </a:prstGeom>
          <a:scene3d>
            <a:camera prst="perspectiveRelaxedModerately"/>
            <a:lightRig rig="threePt" dir="t"/>
          </a:scene3d>
        </p:spPr>
      </p:pic>
      <p:sp>
        <p:nvSpPr>
          <p:cNvPr id="27" name="Rectangle 26"/>
          <p:cNvSpPr/>
          <p:nvPr/>
        </p:nvSpPr>
        <p:spPr>
          <a:xfrm>
            <a:off x="7403909" y="1373268"/>
            <a:ext cx="4371138" cy="1508105"/>
          </a:xfrm>
          <a:prstGeom prst="rect">
            <a:avLst/>
          </a:prstGeom>
        </p:spPr>
        <p:txBody>
          <a:bodyPr wrap="square">
            <a:spAutoFit/>
          </a:bodyPr>
          <a:lstStyle/>
          <a:p>
            <a:pPr algn="ctr"/>
            <a:r>
              <a:rPr lang="en-US" sz="2800" b="1" dirty="0">
                <a:latin typeface="Verdana" panose="020B0604030504040204" pitchFamily="34" charset="0"/>
                <a:ea typeface="Verdana" panose="020B0604030504040204" pitchFamily="34" charset="0"/>
                <a:cs typeface="Verdana" panose="020B0604030504040204" pitchFamily="34" charset="0"/>
              </a:rPr>
              <a:t>Congratulations! </a:t>
            </a:r>
          </a:p>
          <a:p>
            <a:pPr algn="ct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At the end of this journey you will be </a:t>
            </a:r>
            <a:r>
              <a:rPr lang="en-US" sz="2400" b="1" dirty="0">
                <a:solidFill>
                  <a:srgbClr val="58595B"/>
                </a:solidFill>
                <a:latin typeface="Verdana" panose="020B0604030504040204" pitchFamily="34" charset="0"/>
                <a:ea typeface="Verdana" panose="020B0604030504040204" pitchFamily="34" charset="0"/>
                <a:cs typeface="Verdana" panose="020B0604030504040204" pitchFamily="34" charset="0"/>
              </a:rPr>
              <a:t>Games Ready!</a:t>
            </a:r>
            <a:endParaRPr lang="en-CA" sz="2400" b="1" dirty="0">
              <a:solidFill>
                <a:srgbClr val="58595B"/>
              </a:solidFill>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3"/>
          </p:nvPr>
        </p:nvSpPr>
        <p:spPr>
          <a:xfrm>
            <a:off x="4165600" y="6375400"/>
            <a:ext cx="3860800" cy="365125"/>
          </a:xfrm>
        </p:spPr>
        <p:txBody>
          <a:bodyPr/>
          <a:lstStyle/>
          <a:p>
            <a:r>
              <a:rPr lang="en-US" dirty="0"/>
              <a:t>Invictus Games Venue RECCE</a:t>
            </a:r>
          </a:p>
        </p:txBody>
      </p:sp>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172" b="97266" l="2450" r="97996">
                        <a14:foregroundMark x1="13140" y1="45443" x2="13140" y2="45443"/>
                        <a14:foregroundMark x1="18931" y1="44141" x2="18931" y2="44141"/>
                        <a14:foregroundMark x1="14477" y1="52734" x2="14477" y2="52734"/>
                        <a14:foregroundMark x1="5568" y1="50781" x2="5568" y2="50781"/>
                        <a14:foregroundMark x1="4454" y1="48568" x2="4454" y2="48568"/>
                        <a14:foregroundMark x1="28285" y1="57031" x2="28285" y2="57031"/>
                        <a14:foregroundMark x1="14477" y1="63802" x2="14477" y2="63802"/>
                        <a14:foregroundMark x1="44766" y1="68750" x2="44766" y2="68750"/>
                        <a14:foregroundMark x1="61915" y1="75000" x2="61915" y2="75000"/>
                        <a14:foregroundMark x1="56570" y1="42578" x2="56570" y2="42578"/>
                        <a14:foregroundMark x1="48998" y1="41146" x2="48998" y2="41146"/>
                        <a14:foregroundMark x1="44098" y1="39714" x2="44098" y2="39714"/>
                        <a14:foregroundMark x1="38976" y1="34375" x2="38976" y2="34375"/>
                        <a14:foregroundMark x1="32962" y1="33594" x2="32962" y2="33594"/>
                        <a14:foregroundMark x1="38307" y1="37109" x2="38307" y2="37109"/>
                        <a14:foregroundMark x1="34076" y1="31380" x2="34076" y2="31380"/>
                        <a14:foregroundMark x1="30290" y1="34375" x2="30290" y2="34375"/>
                        <a14:foregroundMark x1="16927" y1="41276" x2="16927" y2="41276"/>
                        <a14:foregroundMark x1="16927" y1="41276" x2="16927" y2="41276"/>
                        <a14:foregroundMark x1="3786" y1="41016" x2="3786" y2="41016"/>
                        <a14:foregroundMark x1="21604" y1="16536" x2="21604" y2="16536"/>
                        <a14:foregroundMark x1="37194" y1="7943" x2="37194" y2="7943"/>
                        <a14:foregroundMark x1="52339" y1="4688" x2="52339" y2="4688"/>
                        <a14:foregroundMark x1="53229" y1="1172" x2="53229" y2="1172"/>
                        <a14:foregroundMark x1="67929" y1="15234" x2="67929" y2="15234"/>
                        <a14:foregroundMark x1="42094" y1="16797" x2="42094" y2="16797"/>
                        <a14:foregroundMark x1="30735" y1="14323" x2="30735" y2="14323"/>
                        <a14:foregroundMark x1="50334" y1="21094" x2="50334" y2="21094"/>
                        <a14:foregroundMark x1="47439" y1="19661" x2="47439" y2="19661"/>
                        <a14:foregroundMark x1="44989" y1="18490" x2="44989" y2="18490"/>
                        <a14:foregroundMark x1="50334" y1="30859" x2="50334" y2="30859"/>
                        <a14:foregroundMark x1="69265" y1="26042" x2="69265" y2="26042"/>
                        <a14:foregroundMark x1="78619" y1="21224" x2="78619" y2="21224"/>
                        <a14:foregroundMark x1="86192" y1="14063" x2="86192" y2="14063"/>
                        <a14:foregroundMark x1="84633" y1="15234" x2="84633" y2="15234"/>
                        <a14:foregroundMark x1="80624" y1="15234" x2="80624" y2="15234"/>
                        <a14:foregroundMark x1="82851" y1="18620" x2="82851" y2="18620"/>
                        <a14:foregroundMark x1="83519" y1="18620" x2="83519" y2="18620"/>
                        <a14:foregroundMark x1="73051" y1="11719" x2="73051" y2="11719"/>
                        <a14:foregroundMark x1="73051" y1="11719" x2="73051" y2="11719"/>
                        <a14:foregroundMark x1="73051" y1="11719" x2="73051" y2="11719"/>
                        <a14:foregroundMark x1="58575" y1="17448" x2="58575" y2="17448"/>
                        <a14:foregroundMark x1="58575" y1="17448" x2="58575" y2="17448"/>
                        <a14:foregroundMark x1="58575" y1="17448" x2="58575" y2="17448"/>
                        <a14:foregroundMark x1="31180" y1="11719" x2="31180" y2="11719"/>
                        <a14:foregroundMark x1="31180" y1="11458" x2="31180" y2="11458"/>
                        <a14:foregroundMark x1="26058" y1="14063" x2="26058" y2="14063"/>
                        <a14:foregroundMark x1="25835" y1="14063" x2="25835" y2="14063"/>
                        <a14:foregroundMark x1="25835" y1="14063" x2="25835" y2="14063"/>
                        <a14:foregroundMark x1="25835" y1="14063" x2="25835" y2="14063"/>
                        <a14:foregroundMark x1="25835" y1="14063" x2="25835" y2="14063"/>
                        <a14:foregroundMark x1="25835" y1="14063" x2="25835" y2="14063"/>
                        <a14:foregroundMark x1="25835" y1="14063" x2="25835" y2="14063"/>
                        <a14:foregroundMark x1="22717" y1="21615" x2="22717" y2="21615"/>
                        <a14:foregroundMark x1="22717" y1="21615" x2="22717" y2="21615"/>
                        <a14:foregroundMark x1="22717" y1="21615" x2="22717" y2="21615"/>
                        <a14:foregroundMark x1="14477" y1="22917" x2="14477" y2="22917"/>
                        <a14:foregroundMark x1="11359" y1="15234" x2="11359" y2="15234"/>
                        <a14:foregroundMark x1="8686" y1="15755" x2="8686" y2="15755"/>
                        <a14:foregroundMark x1="10022" y1="17188" x2="10022" y2="17188"/>
                        <a14:foregroundMark x1="13808" y1="20313" x2="13808" y2="20313"/>
                        <a14:foregroundMark x1="13140" y1="15755" x2="13140" y2="15755"/>
                        <a14:foregroundMark x1="12249" y1="19010" x2="12249" y2="19010"/>
                        <a14:foregroundMark x1="13140" y1="24740" x2="13140" y2="24740"/>
                        <a14:foregroundMark x1="18263" y1="27344" x2="18263" y2="27344"/>
                        <a14:foregroundMark x1="18263" y1="27344" x2="18263" y2="27344"/>
                        <a14:foregroundMark x1="18263" y1="27344" x2="18263" y2="27344"/>
                        <a14:foregroundMark x1="18263" y1="27344" x2="18263" y2="27344"/>
                        <a14:foregroundMark x1="18263" y1="27344" x2="18263" y2="27344"/>
                        <a14:foregroundMark x1="22049" y1="24740" x2="22049" y2="24740"/>
                        <a14:foregroundMark x1="24944" y1="21615" x2="24944" y2="21615"/>
                        <a14:foregroundMark x1="20713" y1="15885" x2="20713" y2="15885"/>
                        <a14:foregroundMark x1="21158" y1="12760" x2="21158" y2="12760"/>
                        <a14:foregroundMark x1="38307" y1="28646" x2="38307" y2="28646"/>
                        <a14:foregroundMark x1="34967" y1="23698" x2="34967" y2="23698"/>
                        <a14:foregroundMark x1="37416" y1="14583" x2="37416" y2="14583"/>
                        <a14:foregroundMark x1="43653" y1="15365" x2="43653" y2="15365"/>
                        <a14:foregroundMark x1="46993" y1="15495" x2="46993" y2="15495"/>
                        <a14:foregroundMark x1="56125" y1="15495" x2="56125" y2="15495"/>
                        <a14:foregroundMark x1="57906" y1="17708" x2="57906" y2="17708"/>
                        <a14:foregroundMark x1="57016" y1="23698" x2="57016" y2="23698"/>
                        <a14:foregroundMark x1="56125" y1="20182" x2="56125" y2="20182"/>
                        <a14:foregroundMark x1="60802" y1="19922" x2="60802" y2="19922"/>
                        <a14:foregroundMark x1="70824" y1="18880" x2="70824" y2="18880"/>
                        <a14:foregroundMark x1="70824" y1="18880" x2="70824" y2="18880"/>
                        <a14:foregroundMark x1="69042" y1="16797" x2="69042" y2="16797"/>
                        <a14:foregroundMark x1="66815" y1="17057" x2="66815" y2="17057"/>
                        <a14:foregroundMark x1="48107" y1="18490" x2="48107" y2="18490"/>
                        <a14:foregroundMark x1="45212" y1="19661" x2="45212" y2="19661"/>
                        <a14:foregroundMark x1="49666" y1="23307" x2="49666" y2="23307"/>
                        <a14:foregroundMark x1="56570" y1="26432" x2="56570" y2="26432"/>
                        <a14:foregroundMark x1="37194" y1="22526" x2="37194" y2="22526"/>
                        <a14:foregroundMark x1="32071" y1="21615" x2="32071" y2="21615"/>
                        <a14:foregroundMark x1="31403" y1="26172" x2="31403" y2="26172"/>
                        <a14:foregroundMark x1="27617" y1="28776" x2="27617" y2="28776"/>
                        <a14:foregroundMark x1="43207" y1="27344" x2="43207" y2="27344"/>
                        <a14:foregroundMark x1="48775" y1="28125" x2="48775" y2="28125"/>
                        <a14:foregroundMark x1="51893" y1="28385" x2="51893" y2="28385"/>
                        <a14:foregroundMark x1="61470" y1="28776" x2="61470" y2="28776"/>
                        <a14:foregroundMark x1="69265" y1="23698" x2="69265" y2="23698"/>
                        <a14:foregroundMark x1="69042" y1="24740" x2="69042" y2="24740"/>
                        <a14:foregroundMark x1="75501" y1="27214" x2="75501" y2="27214"/>
                        <a14:foregroundMark x1="85078" y1="26042" x2="85078" y2="26042"/>
                        <a14:foregroundMark x1="85969" y1="23828" x2="85969" y2="23828"/>
                        <a14:foregroundMark x1="81737" y1="29036" x2="81737" y2="29036"/>
                        <a14:foregroundMark x1="81737" y1="29036" x2="81737" y2="29036"/>
                        <a14:foregroundMark x1="83964" y1="25651" x2="83964" y2="25651"/>
                        <a14:foregroundMark x1="81292" y1="27474" x2="81292" y2="27474"/>
                        <a14:foregroundMark x1="69265" y1="30339" x2="69265" y2="30339"/>
                        <a14:foregroundMark x1="48775" y1="35938" x2="48775" y2="35938"/>
                        <a14:foregroundMark x1="52784" y1="38932" x2="52784" y2="38932"/>
                        <a14:foregroundMark x1="34076" y1="42448" x2="34076" y2="42448"/>
                        <a14:foregroundMark x1="31180" y1="38932" x2="31180" y2="38932"/>
                        <a14:foregroundMark x1="27617" y1="38542" x2="27617" y2="38542"/>
                        <a14:foregroundMark x1="25390" y1="64583" x2="25390" y2="64583"/>
                        <a14:foregroundMark x1="29621" y1="64323" x2="29621" y2="64323"/>
                        <a14:foregroundMark x1="32739" y1="65234" x2="32739" y2="65234"/>
                        <a14:foregroundMark x1="34076" y1="63281" x2="34076" y2="63281"/>
                        <a14:foregroundMark x1="34076" y1="61068" x2="34076" y2="61068"/>
                        <a14:foregroundMark x1="34076" y1="60547" x2="34076" y2="60547"/>
                        <a14:foregroundMark x1="30290" y1="61068" x2="30290" y2="61068"/>
                        <a14:foregroundMark x1="30512" y1="63021" x2="30512" y2="63021"/>
                        <a14:foregroundMark x1="34521" y1="61719" x2="34521" y2="61719"/>
                        <a14:foregroundMark x1="35857" y1="59505" x2="22940" y2="52995"/>
                        <a14:foregroundMark x1="21604" y1="53646" x2="25835" y2="42839"/>
                        <a14:foregroundMark x1="39644" y1="52344" x2="45657" y2="63802"/>
                        <a14:foregroundMark x1="86192" y1="45703" x2="85969" y2="56771"/>
                        <a14:foregroundMark x1="87528" y1="47266" x2="93096" y2="50781"/>
                        <a14:foregroundMark x1="98218" y1="51823" x2="98218" y2="51823"/>
                        <a14:foregroundMark x1="18263" y1="91927" x2="18931" y2="94531"/>
                        <a14:foregroundMark x1="53452" y1="94922" x2="53452" y2="94922"/>
                        <a14:foregroundMark x1="26726" y1="97266" x2="26726" y2="97266"/>
                        <a14:foregroundMark x1="67038" y1="25521" x2="67038" y2="25521"/>
                        <a14:foregroundMark x1="2450" y1="50521" x2="2450" y2="50521"/>
                      </a14:backgroundRemoval>
                    </a14:imgEffect>
                  </a14:imgLayer>
                </a14:imgProps>
              </a:ext>
            </a:extLst>
          </a:blip>
          <a:stretch>
            <a:fillRect/>
          </a:stretch>
        </p:blipFill>
        <p:spPr>
          <a:xfrm>
            <a:off x="10362995" y="3606751"/>
            <a:ext cx="1247130" cy="2133195"/>
          </a:xfrm>
          <a:prstGeom prst="rect">
            <a:avLst/>
          </a:prstGeom>
        </p:spPr>
      </p:pic>
    </p:spTree>
    <p:extLst>
      <p:ext uri="{BB962C8B-B14F-4D97-AF65-F5344CB8AC3E}">
        <p14:creationId xmlns:p14="http://schemas.microsoft.com/office/powerpoint/2010/main" val="146117583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1976091"/>
            <a:ext cx="8613845" cy="1323439"/>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VILLAGE </a:t>
            </a:r>
          </a:p>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policies &amp; procedures</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64248062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lvl="0"/>
            <a:r>
              <a:rPr lang="en-CA" kern="0" dirty="0"/>
              <a:t>ACCESSIBLE AREAS AND SERVICES</a:t>
            </a:r>
            <a:endParaRPr lang="en-US" dirty="0"/>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CA" sz="1800"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441252162"/>
              </p:ext>
            </p:extLst>
          </p:nvPr>
        </p:nvGraphicFramePr>
        <p:xfrm>
          <a:off x="1459367" y="1352817"/>
          <a:ext cx="10058400" cy="3848398"/>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3657600">
                  <a:extLst>
                    <a:ext uri="{9D8B030D-6E8A-4147-A177-3AD203B41FA5}">
                      <a16:colId xmlns:a16="http://schemas.microsoft.com/office/drawing/2014/main" val="3054166680"/>
                    </a:ext>
                  </a:extLst>
                </a:gridCol>
                <a:gridCol w="6400800">
                  <a:extLst>
                    <a:ext uri="{9D8B030D-6E8A-4147-A177-3AD203B41FA5}">
                      <a16:colId xmlns:a16="http://schemas.microsoft.com/office/drawing/2014/main" val="3135222027"/>
                    </a:ext>
                  </a:extLst>
                </a:gridCol>
              </a:tblGrid>
              <a:tr h="917108">
                <a:tc>
                  <a:txBody>
                    <a:bodyPr/>
                    <a:lstStyle/>
                    <a:p>
                      <a:pPr algn="ctr"/>
                      <a:r>
                        <a:rPr lang="en-CA" sz="2000" b="1" dirty="0">
                          <a:solidFill>
                            <a:schemeClr val="tx1"/>
                          </a:solidFill>
                          <a:latin typeface="Verdana" panose="020B0604030504040204" pitchFamily="34" charset="0"/>
                          <a:ea typeface="Verdana" panose="020B0604030504040204" pitchFamily="34" charset="0"/>
                          <a:cs typeface="Verdana" panose="020B0604030504040204" pitchFamily="34" charset="0"/>
                        </a:rPr>
                        <a:t>Accessible Entry/Exit</a:t>
                      </a:r>
                    </a:p>
                  </a:txBody>
                  <a:tcPr anchor="ctr">
                    <a:lnR w="38100" cap="flat" cmpd="sng" algn="ctr">
                      <a:solidFill>
                        <a:schemeClr val="bg1"/>
                      </a:solidFill>
                      <a:prstDash val="solid"/>
                      <a:round/>
                      <a:headEnd type="none" w="med" len="med"/>
                      <a:tailEnd type="none" w="med" len="med"/>
                    </a:lnR>
                    <a:solidFill>
                      <a:srgbClr val="FFD700"/>
                    </a:solidFill>
                  </a:tcPr>
                </a:tc>
                <a:tc>
                  <a:txBody>
                    <a:bodyPr/>
                    <a:lstStyle/>
                    <a:p>
                      <a:r>
                        <a:rPr lang="en-CA" sz="2000" b="0" dirty="0">
                          <a:solidFill>
                            <a:schemeClr val="bg1"/>
                          </a:solidFill>
                          <a:latin typeface="Verdana" panose="020B0604030504040204" pitchFamily="34" charset="0"/>
                          <a:ea typeface="Verdana" panose="020B0604030504040204" pitchFamily="34" charset="0"/>
                          <a:cs typeface="Verdana" panose="020B0604030504040204" pitchFamily="34" charset="0"/>
                        </a:rPr>
                        <a:t>All</a:t>
                      </a:r>
                      <a:r>
                        <a:rPr lang="en-CA" sz="2000" b="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entries/exits to the Village are wheelchair accessible except the doors off Richmond</a:t>
                      </a:r>
                      <a:endParaRPr lang="en-CA" sz="20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solidFill>
                      <a:srgbClr val="000000"/>
                    </a:solidFill>
                  </a:tcPr>
                </a:tc>
                <a:extLst>
                  <a:ext uri="{0D108BD9-81ED-4DB2-BD59-A6C34878D82A}">
                    <a16:rowId xmlns:a16="http://schemas.microsoft.com/office/drawing/2014/main" val="2376764409"/>
                  </a:ext>
                </a:extLst>
              </a:tr>
              <a:tr h="917108">
                <a:tc>
                  <a:txBody>
                    <a:bodyPr/>
                    <a:lstStyle/>
                    <a:p>
                      <a:pPr algn="ctr"/>
                      <a:r>
                        <a:rPr lang="en-CA" sz="2000" b="1" dirty="0">
                          <a:solidFill>
                            <a:schemeClr val="tx1"/>
                          </a:solidFill>
                          <a:latin typeface="Verdana" panose="020B0604030504040204" pitchFamily="34" charset="0"/>
                          <a:ea typeface="Verdana" panose="020B0604030504040204" pitchFamily="34" charset="0"/>
                          <a:cs typeface="Verdana" panose="020B0604030504040204" pitchFamily="34" charset="0"/>
                        </a:rPr>
                        <a:t>Accessible Toilets</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D700"/>
                    </a:solidFill>
                  </a:tcPr>
                </a:tc>
                <a:tc>
                  <a:txBody>
                    <a:bodyPr/>
                    <a:lstStyle/>
                    <a:p>
                      <a:pPr marL="342900" indent="-342900">
                        <a:buFontTx/>
                        <a:buChar char="-"/>
                      </a:pPr>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Accessible toilets are available including</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unisex toilets on the lower concourse, concourse and 2</a:t>
                      </a:r>
                      <a:r>
                        <a:rPr lang="en-CA"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nd</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floor </a:t>
                      </a:r>
                    </a:p>
                    <a:p>
                      <a:pPr marL="342900" indent="-342900">
                        <a:buFontTx/>
                        <a:buChar char="-"/>
                      </a:pP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16 accessible suites with accessible toilets in Queen tower are shared by all competitors</a:t>
                      </a:r>
                      <a:endPar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897959091"/>
                  </a:ext>
                </a:extLst>
              </a:tr>
              <a:tr h="1315850">
                <a:tc>
                  <a:txBody>
                    <a:bodyPr/>
                    <a:lstStyle/>
                    <a:p>
                      <a:pPr algn="ctr"/>
                      <a:r>
                        <a:rPr lang="en-CA" sz="2000" b="1" dirty="0">
                          <a:solidFill>
                            <a:schemeClr val="tx1"/>
                          </a:solidFill>
                          <a:latin typeface="Verdana" panose="020B0604030504040204" pitchFamily="34" charset="0"/>
                          <a:ea typeface="Verdana" panose="020B0604030504040204" pitchFamily="34" charset="0"/>
                          <a:cs typeface="Verdana" panose="020B0604030504040204" pitchFamily="34" charset="0"/>
                        </a:rPr>
                        <a:t>Other</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D700"/>
                    </a:solidFill>
                  </a:tcPr>
                </a:tc>
                <a:tc>
                  <a:txBody>
                    <a:bodyPr/>
                    <a:lstStyle/>
                    <a:p>
                      <a:pPr marL="0" indent="0">
                        <a:buFont typeface="Wingdings" panose="05000000000000000000" pitchFamily="2" charset="2"/>
                        <a:buNone/>
                      </a:pPr>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Dog</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relief area located on the 2</a:t>
                      </a:r>
                      <a:r>
                        <a:rPr lang="en-CA"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nd</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floor in the Waterfall Garden Area</a:t>
                      </a:r>
                    </a:p>
                    <a:p>
                      <a:pPr marL="0" indent="0">
                        <a:buFont typeface="Wingdings" panose="05000000000000000000" pitchFamily="2" charset="2"/>
                        <a:buNone/>
                      </a:pPr>
                      <a:endPar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000000"/>
                    </a:solidFill>
                  </a:tcPr>
                </a:tc>
                <a:extLst>
                  <a:ext uri="{0D108BD9-81ED-4DB2-BD59-A6C34878D82A}">
                    <a16:rowId xmlns:a16="http://schemas.microsoft.com/office/drawing/2014/main" val="2829594683"/>
                  </a:ext>
                </a:extLst>
              </a:tr>
            </a:tbl>
          </a:graphicData>
        </a:graphic>
      </p:graphicFrame>
      <p:sp>
        <p:nvSpPr>
          <p:cNvPr id="10" name="TextBox 9"/>
          <p:cNvSpPr txBox="1"/>
          <p:nvPr/>
        </p:nvSpPr>
        <p:spPr>
          <a:xfrm>
            <a:off x="1459367" y="6150974"/>
            <a:ext cx="9468047" cy="584775"/>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For more information:</a:t>
            </a:r>
            <a:r>
              <a:rPr lang="en-US" sz="1600" dirty="0">
                <a:latin typeface="Verdana" panose="020B0604030504040204" pitchFamily="34" charset="0"/>
                <a:ea typeface="Verdana" panose="020B0604030504040204" pitchFamily="34" charset="0"/>
                <a:cs typeface="Verdana" panose="020B0604030504040204" pitchFamily="34" charset="0"/>
              </a:rPr>
              <a:t> </a:t>
            </a: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The information booth will have access to all accessibility information specific to the venue</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89982" y="910249"/>
            <a:ext cx="2288702" cy="50115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Instructions:</a:t>
            </a:r>
          </a:p>
          <a:p>
            <a:pPr algn="ctr"/>
            <a:endParaRPr lang="en-US"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Examples are provided in { } . </a:t>
            </a:r>
          </a:p>
          <a:p>
            <a:r>
              <a:rPr lang="en-CA" altLang="en-US" dirty="0">
                <a:latin typeface="Arial" panose="020B0604020202020204" pitchFamily="34" charset="0"/>
                <a:cs typeface="Arial" panose="020B0604020202020204" pitchFamily="34" charset="0"/>
              </a:rPr>
              <a:t>Make sure these are updated to reflect your specific venue</a:t>
            </a:r>
          </a:p>
          <a:p>
            <a:pPr algn="ct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6344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lvl="0">
              <a:spcBef>
                <a:spcPts val="0"/>
              </a:spcBef>
              <a:defRPr/>
            </a:pPr>
            <a:r>
              <a:rPr lang="en-CA" kern="0" dirty="0"/>
              <a:t>Smoking Policy</a:t>
            </a:r>
            <a:endParaRPr lang="en-CA" sz="1600" b="0" kern="0" dirty="0">
              <a:solidFill>
                <a:sysClr val="windowText" lastClr="000000"/>
              </a:solidFill>
            </a:endParaRPr>
          </a:p>
        </p:txBody>
      </p:sp>
      <p:sp>
        <p:nvSpPr>
          <p:cNvPr id="13" name="Content Placeholder 12"/>
          <p:cNvSpPr>
            <a:spLocks noGrp="1"/>
          </p:cNvSpPr>
          <p:nvPr>
            <p:ph sz="half" idx="1"/>
          </p:nvPr>
        </p:nvSpPr>
        <p:spPr>
          <a:xfrm>
            <a:off x="576785" y="1318007"/>
            <a:ext cx="8160815" cy="3836632"/>
          </a:xfrm>
        </p:spPr>
        <p:txBody>
          <a:bodyPr anchor="ctr">
            <a:normAutofit/>
          </a:bodyPr>
          <a:lstStyle/>
          <a:p>
            <a:pPr marL="0" indent="0">
              <a:spcBef>
                <a:spcPts val="1200"/>
              </a:spcBef>
              <a:spcAft>
                <a:spcPts val="1200"/>
              </a:spcAft>
              <a:buNone/>
              <a:defRPr/>
            </a:pPr>
            <a:r>
              <a:rPr lang="en-US" sz="2600" dirty="0">
                <a:solidFill>
                  <a:schemeClr val="tx1"/>
                </a:solidFill>
              </a:rPr>
              <a:t>Smoking is ONLY permitted in designated smoking areas OUTSIDE the hotel.</a:t>
            </a:r>
            <a:br>
              <a:rPr lang="en-US" sz="2600" dirty="0">
                <a:solidFill>
                  <a:schemeClr val="tx1"/>
                </a:solidFill>
              </a:rPr>
            </a:br>
            <a:endParaRPr lang="en-US" sz="2600" dirty="0">
              <a:solidFill>
                <a:schemeClr val="tx1"/>
              </a:solidFill>
            </a:endParaRPr>
          </a:p>
          <a:p>
            <a:pPr marL="0" indent="0">
              <a:buNone/>
            </a:pPr>
            <a:r>
              <a:rPr lang="en-CA" sz="2600" dirty="0">
                <a:solidFill>
                  <a:schemeClr val="tx1"/>
                </a:solidFill>
              </a:rPr>
              <a:t>PROCEDURE FOR VOLUNTEERS:</a:t>
            </a:r>
          </a:p>
          <a:p>
            <a:pPr marL="285750" indent="-285750">
              <a:buClr>
                <a:srgbClr val="FFCC00"/>
              </a:buClr>
            </a:pPr>
            <a:r>
              <a:rPr lang="en-CA" sz="2600" dirty="0">
                <a:solidFill>
                  <a:schemeClr val="tx1"/>
                </a:solidFill>
              </a:rPr>
              <a:t>You see someone smoking in an interior space report to the VOC Supervisor – if you feel safe doing do, collect the accreditation details (name, country, type of guest).</a:t>
            </a:r>
            <a:endParaRPr lang="en-US" sz="2600" dirty="0">
              <a:solidFill>
                <a:schemeClr val="tx1"/>
              </a:solidFill>
            </a:endParaRPr>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45163" y="1992381"/>
            <a:ext cx="2737237" cy="1960546"/>
          </a:xfrm>
        </p:spPr>
      </p:pic>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CA" dirty="0"/>
              <a:t>Invictus Games Venue RECCE</a:t>
            </a:r>
          </a:p>
        </p:txBody>
      </p:sp>
      <p:sp>
        <p:nvSpPr>
          <p:cNvPr id="5" name="TextBox 4">
            <a:extLst>
              <a:ext uri="{FF2B5EF4-FFF2-40B4-BE49-F238E27FC236}">
                <a16:creationId xmlns:a16="http://schemas.microsoft.com/office/drawing/2014/main" id="{EF017FAC-C0A8-4687-8D29-A79E3815104F}"/>
              </a:ext>
            </a:extLst>
          </p:cNvPr>
          <p:cNvSpPr txBox="1"/>
          <p:nvPr/>
        </p:nvSpPr>
        <p:spPr>
          <a:xfrm>
            <a:off x="8845163" y="3908667"/>
            <a:ext cx="3042557" cy="769441"/>
          </a:xfrm>
          <a:prstGeom prst="rect">
            <a:avLst/>
          </a:prstGeom>
          <a:noFill/>
        </p:spPr>
        <p:txBody>
          <a:bodyPr wrap="square" rtlCol="0">
            <a:spAutoFit/>
          </a:bodyPr>
          <a:lstStyle/>
          <a:p>
            <a:r>
              <a:rPr lang="en-CA" sz="4400" dirty="0">
                <a:latin typeface="Aharoni" panose="02010803020104030203" pitchFamily="2" charset="-79"/>
                <a:cs typeface="Aharoni" panose="02010803020104030203" pitchFamily="2" charset="-79"/>
              </a:rPr>
              <a:t>INDOORS</a:t>
            </a:r>
          </a:p>
        </p:txBody>
      </p:sp>
    </p:spTree>
    <p:extLst>
      <p:ext uri="{BB962C8B-B14F-4D97-AF65-F5344CB8AC3E}">
        <p14:creationId xmlns:p14="http://schemas.microsoft.com/office/powerpoint/2010/main" val="319757673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Lost and Found at SHR</a:t>
            </a:r>
          </a:p>
        </p:txBody>
      </p:sp>
      <p:sp>
        <p:nvSpPr>
          <p:cNvPr id="3" name="Content Placeholder 2"/>
          <p:cNvSpPr>
            <a:spLocks noGrp="1"/>
          </p:cNvSpPr>
          <p:nvPr>
            <p:ph idx="1"/>
          </p:nvPr>
        </p:nvSpPr>
        <p:spPr>
          <a:xfrm>
            <a:off x="144380" y="1551214"/>
            <a:ext cx="12047620" cy="5306786"/>
          </a:xfrm>
          <a:solidFill>
            <a:schemeClr val="bg1"/>
          </a:solidFill>
        </p:spPr>
        <p:txBody>
          <a:bodyPr>
            <a:noAutofit/>
          </a:bodyPr>
          <a:lstStyle/>
          <a:p>
            <a:pPr marL="0" indent="0">
              <a:buNone/>
            </a:pPr>
            <a:r>
              <a:rPr lang="en-CA" dirty="0">
                <a:solidFill>
                  <a:schemeClr val="tx1"/>
                </a:solidFill>
              </a:rPr>
              <a:t>We will use the Hotel’s existing lost and found system. </a:t>
            </a:r>
            <a:br>
              <a:rPr lang="en-CA" i="1" dirty="0">
                <a:solidFill>
                  <a:schemeClr val="tx1"/>
                </a:solidFill>
              </a:rPr>
            </a:br>
            <a:endParaRPr lang="en-CA" dirty="0">
              <a:solidFill>
                <a:schemeClr val="tx1"/>
              </a:solidFill>
            </a:endParaRPr>
          </a:p>
          <a:p>
            <a:pPr marL="0" indent="0">
              <a:buNone/>
            </a:pPr>
            <a:r>
              <a:rPr lang="en-CA" sz="2600" dirty="0">
                <a:solidFill>
                  <a:schemeClr val="tx1"/>
                </a:solidFill>
              </a:rPr>
              <a:t>PROCEDURE FOR VOLUNTEERS</a:t>
            </a:r>
          </a:p>
          <a:p>
            <a:r>
              <a:rPr lang="en-CA" dirty="0">
                <a:solidFill>
                  <a:schemeClr val="tx1"/>
                </a:solidFill>
              </a:rPr>
              <a:t>A guest or volunteer finds an item in the hotel:</a:t>
            </a:r>
          </a:p>
          <a:p>
            <a:pPr lvl="1"/>
            <a:r>
              <a:rPr lang="en-CA" sz="2400" dirty="0">
                <a:solidFill>
                  <a:schemeClr val="tx1"/>
                </a:solidFill>
              </a:rPr>
              <a:t>Drop the item off at the Village help desk or at the hotel front desk. If you drop it off at the Village Help Desk, the help desk volunteer will record a description as a notice of receipt and transfer. </a:t>
            </a:r>
          </a:p>
          <a:p>
            <a:pPr lvl="1"/>
            <a:r>
              <a:rPr lang="en-CA" sz="2400" dirty="0">
                <a:solidFill>
                  <a:schemeClr val="tx1"/>
                </a:solidFill>
              </a:rPr>
              <a:t>In the case of lost/found accreditation, visit the ACR centre. </a:t>
            </a:r>
          </a:p>
        </p:txBody>
      </p:sp>
      <p:pic>
        <p:nvPicPr>
          <p:cNvPr id="5" name="Picture 4" descr="landf.png"/>
          <p:cNvPicPr>
            <a:picLocks noChangeAspect="1"/>
          </p:cNvPicPr>
          <p:nvPr/>
        </p:nvPicPr>
        <p:blipFill>
          <a:blip r:embed="rId3"/>
          <a:stretch>
            <a:fillRect/>
          </a:stretch>
        </p:blipFill>
        <p:spPr>
          <a:xfrm>
            <a:off x="9290304" y="1276008"/>
            <a:ext cx="1998380" cy="1902806"/>
          </a:xfrm>
          <a:prstGeom prst="rect">
            <a:avLst/>
          </a:prstGeom>
        </p:spPr>
      </p:pic>
    </p:spTree>
    <p:extLst>
      <p:ext uri="{BB962C8B-B14F-4D97-AF65-F5344CB8AC3E}">
        <p14:creationId xmlns:p14="http://schemas.microsoft.com/office/powerpoint/2010/main" val="206443901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Lost Key</a:t>
            </a:r>
          </a:p>
        </p:txBody>
      </p:sp>
      <p:sp>
        <p:nvSpPr>
          <p:cNvPr id="6" name="Content Placeholder 5">
            <a:extLst>
              <a:ext uri="{FF2B5EF4-FFF2-40B4-BE49-F238E27FC236}">
                <a16:creationId xmlns:a16="http://schemas.microsoft.com/office/drawing/2014/main" id="{D75F54DB-E060-4B04-A8C0-D579AD984C03}"/>
              </a:ext>
            </a:extLst>
          </p:cNvPr>
          <p:cNvSpPr>
            <a:spLocks noGrp="1"/>
          </p:cNvSpPr>
          <p:nvPr>
            <p:ph idx="1"/>
          </p:nvPr>
        </p:nvSpPr>
        <p:spPr>
          <a:xfrm>
            <a:off x="548640" y="1485900"/>
            <a:ext cx="7795260" cy="4732020"/>
          </a:xfrm>
        </p:spPr>
        <p:txBody>
          <a:bodyPr/>
          <a:lstStyle/>
          <a:p>
            <a:r>
              <a:rPr lang="en-CA" dirty="0"/>
              <a:t>LOST KEY TO GUEST SUITE – Guest must obtain a replacement from the Front Desk of the Hotel. Identification must be shown in order to obtain a new key.</a:t>
            </a:r>
          </a:p>
          <a:p>
            <a:endParaRPr lang="en-CA" dirty="0"/>
          </a:p>
          <a:p>
            <a:r>
              <a:rPr lang="en-CA" dirty="0"/>
              <a:t>LOST KEY TO A FUNCTION SPACE - Workforce that lose keys need to report to the VGM.</a:t>
            </a:r>
          </a:p>
        </p:txBody>
      </p:sp>
      <p:pic>
        <p:nvPicPr>
          <p:cNvPr id="4" name="Picture 3" descr="lost keys.jpg"/>
          <p:cNvPicPr>
            <a:picLocks noChangeAspect="1"/>
          </p:cNvPicPr>
          <p:nvPr/>
        </p:nvPicPr>
        <p:blipFill>
          <a:blip r:embed="rId3"/>
          <a:stretch>
            <a:fillRect/>
          </a:stretch>
        </p:blipFill>
        <p:spPr>
          <a:xfrm>
            <a:off x="8894619" y="2655956"/>
            <a:ext cx="1960726" cy="1960726"/>
          </a:xfrm>
          <a:prstGeom prst="rect">
            <a:avLst/>
          </a:prstGeom>
        </p:spPr>
      </p:pic>
    </p:spTree>
    <p:extLst>
      <p:ext uri="{BB962C8B-B14F-4D97-AF65-F5344CB8AC3E}">
        <p14:creationId xmlns:p14="http://schemas.microsoft.com/office/powerpoint/2010/main" val="287678240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Guest Rooms</a:t>
            </a:r>
          </a:p>
        </p:txBody>
      </p:sp>
      <p:sp>
        <p:nvSpPr>
          <p:cNvPr id="3" name="Content Placeholder 2"/>
          <p:cNvSpPr>
            <a:spLocks noGrp="1"/>
          </p:cNvSpPr>
          <p:nvPr>
            <p:ph idx="1"/>
          </p:nvPr>
        </p:nvSpPr>
        <p:spPr/>
        <p:txBody>
          <a:bodyPr/>
          <a:lstStyle/>
          <a:p>
            <a:r>
              <a:rPr lang="en-US" dirty="0"/>
              <a:t>No member of the Invictus Games Workforce are permitted to enter guest rooms.</a:t>
            </a:r>
          </a:p>
          <a:p>
            <a:r>
              <a:rPr lang="en-US" dirty="0"/>
              <a:t>If a situation requires a member of the Invictus Games Workforce to access a guest floor, Supervisory approval must be obtained.</a:t>
            </a:r>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45</a:t>
            </a:fld>
            <a:endParaRPr lang="en-US" dirty="0"/>
          </a:p>
        </p:txBody>
      </p:sp>
      <p:pic>
        <p:nvPicPr>
          <p:cNvPr id="6" name="Picture 5" descr="noentry.jpg"/>
          <p:cNvPicPr>
            <a:picLocks noChangeAspect="1"/>
          </p:cNvPicPr>
          <p:nvPr/>
        </p:nvPicPr>
        <p:blipFill>
          <a:blip r:embed="rId3"/>
          <a:stretch>
            <a:fillRect/>
          </a:stretch>
        </p:blipFill>
        <p:spPr>
          <a:xfrm>
            <a:off x="4660391" y="3244323"/>
            <a:ext cx="2785438" cy="2785438"/>
          </a:xfrm>
          <a:prstGeom prst="rect">
            <a:avLst/>
          </a:prstGeo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Child</a:t>
            </a:r>
          </a:p>
        </p:txBody>
      </p:sp>
      <p:sp>
        <p:nvSpPr>
          <p:cNvPr id="3" name="Content Placeholder 2"/>
          <p:cNvSpPr>
            <a:spLocks noGrp="1"/>
          </p:cNvSpPr>
          <p:nvPr>
            <p:ph idx="1"/>
          </p:nvPr>
        </p:nvSpPr>
        <p:spPr>
          <a:xfrm>
            <a:off x="548640" y="1649186"/>
            <a:ext cx="10972800" cy="4568734"/>
          </a:xfrm>
        </p:spPr>
        <p:txBody>
          <a:bodyPr/>
          <a:lstStyle/>
          <a:p>
            <a:r>
              <a:rPr lang="en-US" dirty="0"/>
              <a:t>If a missing child is reported to you, immediately contact the ACM Supervisor by phone or by radio. They will notify Invictus Security who will notify Hotel Security.</a:t>
            </a:r>
          </a:p>
          <a:p>
            <a:r>
              <a:rPr lang="en-US" dirty="0"/>
              <a:t>If necessary, take the person reporting the missing child to a quiet area but do not leave them alone.</a:t>
            </a:r>
          </a:p>
          <a:p>
            <a:r>
              <a:rPr lang="en-US" dirty="0"/>
              <a:t>Document any questions you ask so they do not need to be asked twice. </a:t>
            </a:r>
          </a:p>
          <a:p>
            <a:r>
              <a:rPr lang="en-US" dirty="0"/>
              <a:t>SEC lead takes over with support from the ACM supervisor. </a:t>
            </a:r>
          </a:p>
        </p:txBody>
      </p:sp>
      <p:sp>
        <p:nvSpPr>
          <p:cNvPr id="4" name="Footer Placeholder 3"/>
          <p:cNvSpPr>
            <a:spLocks noGrp="1"/>
          </p:cNvSpPr>
          <p:nvPr>
            <p:ph type="ftr" sz="quarter" idx="3"/>
          </p:nvPr>
        </p:nvSpPr>
        <p:spPr/>
        <p:txBody>
          <a:bodyPr/>
          <a:lstStyle/>
          <a:p>
            <a:r>
              <a:rPr lang="en-US"/>
              <a:t>Invictus Games Venue RECCE</a:t>
            </a:r>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46</a:t>
            </a:fld>
            <a:endParaRPr lang="en-US" dirty="0"/>
          </a:p>
        </p:txBody>
      </p:sp>
      <p:pic>
        <p:nvPicPr>
          <p:cNvPr id="6" name="Picture 5" descr="amber alert.jpg">
            <a:extLst>
              <a:ext uri="{FF2B5EF4-FFF2-40B4-BE49-F238E27FC236}">
                <a16:creationId xmlns:a16="http://schemas.microsoft.com/office/drawing/2014/main" id="{025F986C-306C-403B-B8FC-BB629B6CEA1D}"/>
              </a:ext>
            </a:extLst>
          </p:cNvPr>
          <p:cNvPicPr>
            <a:picLocks noChangeAspect="1"/>
          </p:cNvPicPr>
          <p:nvPr/>
        </p:nvPicPr>
        <p:blipFill>
          <a:blip r:embed="rId3"/>
          <a:stretch>
            <a:fillRect/>
          </a:stretch>
        </p:blipFill>
        <p:spPr>
          <a:xfrm>
            <a:off x="4855649" y="5148027"/>
            <a:ext cx="2809728" cy="1573448"/>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Consumption of Alcohol</a:t>
            </a:r>
          </a:p>
        </p:txBody>
      </p:sp>
      <p:sp>
        <p:nvSpPr>
          <p:cNvPr id="3" name="Content Placeholder 2"/>
          <p:cNvSpPr>
            <a:spLocks noGrp="1"/>
          </p:cNvSpPr>
          <p:nvPr>
            <p:ph idx="1"/>
          </p:nvPr>
        </p:nvSpPr>
        <p:spPr>
          <a:xfrm>
            <a:off x="548640" y="1280160"/>
            <a:ext cx="11403874" cy="4937760"/>
          </a:xfrm>
        </p:spPr>
        <p:txBody>
          <a:bodyPr/>
          <a:lstStyle/>
          <a:p>
            <a:pPr marL="0" indent="0">
              <a:buNone/>
            </a:pPr>
            <a:r>
              <a:rPr lang="en-US" dirty="0"/>
              <a:t>Consumption of Alcohol is not permitted in any public space of the Village including the Meal Halls or the Entertainment Centre.</a:t>
            </a:r>
          </a:p>
          <a:p>
            <a:pPr marL="0" indent="0">
              <a:buNone/>
            </a:pPr>
            <a:endParaRPr lang="en-US" dirty="0"/>
          </a:p>
          <a:p>
            <a:r>
              <a:rPr lang="en-US" dirty="0"/>
              <a:t>If our guests make purchases from the LCBO, they may consume Alcohol in their guest rooms.</a:t>
            </a:r>
          </a:p>
          <a:p>
            <a:r>
              <a:rPr lang="en-US" dirty="0"/>
              <a:t>Alcohol may be purchased in the onsite restaurants and bars.</a:t>
            </a:r>
          </a:p>
          <a:p>
            <a:r>
              <a:rPr lang="en-US" dirty="0"/>
              <a:t>Invictus House and other select events/function may serve Alcohol and will have a license to do so. </a:t>
            </a:r>
          </a:p>
          <a:p>
            <a:endParaRPr lang="en-US" dirty="0"/>
          </a:p>
        </p:txBody>
      </p:sp>
      <p:sp>
        <p:nvSpPr>
          <p:cNvPr id="5" name="Slide Number Placeholder 4"/>
          <p:cNvSpPr>
            <a:spLocks noGrp="1"/>
          </p:cNvSpPr>
          <p:nvPr>
            <p:ph type="sldNum" sz="quarter" idx="4"/>
          </p:nvPr>
        </p:nvSpPr>
        <p:spPr/>
        <p:txBody>
          <a:bodyPr/>
          <a:lstStyle/>
          <a:p>
            <a:fld id="{BC733F11-CCD5-4110-A3AE-7E32CDF7F226}" type="slidenum">
              <a:rPr lang="en-US" smtClean="0"/>
              <a:pPr/>
              <a:t>47</a:t>
            </a:fld>
            <a:endParaRPr lang="en-US" dirty="0"/>
          </a:p>
        </p:txBody>
      </p:sp>
      <p:pic>
        <p:nvPicPr>
          <p:cNvPr id="6" name="Picture 5" descr="no drinking.jpg">
            <a:extLst>
              <a:ext uri="{FF2B5EF4-FFF2-40B4-BE49-F238E27FC236}">
                <a16:creationId xmlns:a16="http://schemas.microsoft.com/office/drawing/2014/main" id="{AC7DAEB3-57E3-45E7-AB60-BEFD0437FBC1}"/>
              </a:ext>
            </a:extLst>
          </p:cNvPr>
          <p:cNvPicPr>
            <a:picLocks noChangeAspect="1"/>
          </p:cNvPicPr>
          <p:nvPr/>
        </p:nvPicPr>
        <p:blipFill>
          <a:blip r:embed="rId3"/>
          <a:stretch>
            <a:fillRect/>
          </a:stretch>
        </p:blipFill>
        <p:spPr>
          <a:xfrm>
            <a:off x="5251796" y="4947492"/>
            <a:ext cx="1659285" cy="1773983"/>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2418553"/>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VOLUNTEERS AT THE VILLAGE</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307235687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98CC50-86CB-42C3-A260-48B0E11A481A}"/>
              </a:ext>
            </a:extLst>
          </p:cNvPr>
          <p:cNvSpPr/>
          <p:nvPr/>
        </p:nvSpPr>
        <p:spPr>
          <a:xfrm>
            <a:off x="0"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p:cNvSpPr>
            <a:spLocks noGrp="1"/>
          </p:cNvSpPr>
          <p:nvPr>
            <p:ph type="title"/>
          </p:nvPr>
        </p:nvSpPr>
        <p:spPr/>
        <p:txBody>
          <a:bodyPr>
            <a:normAutofit/>
          </a:bodyPr>
          <a:lstStyle/>
          <a:p>
            <a:pPr lvl="0"/>
            <a:r>
              <a:rPr lang="en-CA" kern="0" dirty="0"/>
              <a:t>GETTING TO THE VILLAGE</a:t>
            </a:r>
            <a:endParaRPr lang="en-US" dirty="0"/>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CA" sz="1800" b="0" i="0" u="none" strike="noStrike" kern="0" cap="none" spc="0" normalizeH="0" baseline="0" noProof="0" dirty="0">
              <a:ln>
                <a:noFill/>
              </a:ln>
              <a:solidFill>
                <a:sysClr val="windowText" lastClr="000000"/>
              </a:solidFill>
              <a:effectLst/>
              <a:uLnTx/>
              <a:uFillTx/>
            </a:endParaRPr>
          </a:p>
        </p:txBody>
      </p:sp>
      <p:grpSp>
        <p:nvGrpSpPr>
          <p:cNvPr id="2" name="Group 1">
            <a:extLst>
              <a:ext uri="{FF2B5EF4-FFF2-40B4-BE49-F238E27FC236}">
                <a16:creationId xmlns:a16="http://schemas.microsoft.com/office/drawing/2014/main" id="{1C61F30E-A4CD-41B5-92A9-202F73A601C1}"/>
              </a:ext>
            </a:extLst>
          </p:cNvPr>
          <p:cNvGrpSpPr/>
          <p:nvPr/>
        </p:nvGrpSpPr>
        <p:grpSpPr>
          <a:xfrm>
            <a:off x="241300" y="1207034"/>
            <a:ext cx="10058400" cy="4536106"/>
            <a:chOff x="1066800" y="1694102"/>
            <a:chExt cx="8982925" cy="3856489"/>
          </a:xfrm>
        </p:grpSpPr>
        <p:graphicFrame>
          <p:nvGraphicFramePr>
            <p:cNvPr id="8" name="Group 14"/>
            <p:cNvGraphicFramePr>
              <a:graphicFrameLocks/>
            </p:cNvGraphicFramePr>
            <p:nvPr>
              <p:extLst>
                <p:ext uri="{D42A27DB-BD31-4B8C-83A1-F6EECF244321}">
                  <p14:modId xmlns:p14="http://schemas.microsoft.com/office/powerpoint/2010/main" val="573111607"/>
                </p:ext>
              </p:extLst>
            </p:nvPr>
          </p:nvGraphicFramePr>
          <p:xfrm>
            <a:off x="1066800" y="1694102"/>
            <a:ext cx="8982925" cy="1826071"/>
          </p:xfrm>
          <a:graphic>
            <a:graphicData uri="http://schemas.openxmlformats.org/drawingml/2006/table">
              <a:tbl>
                <a:tblPr firstCol="1">
                  <a:tableStyleId>{7DF18680-E054-41AD-8BC1-D1AEF772440D}</a:tableStyleId>
                </a:tblPr>
                <a:tblGrid>
                  <a:gridCol w="3657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82014">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TTC - Subway</a:t>
                        </a:r>
                        <a:endParaRPr lang="en-US" alt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7250" marR="97250" marT="34290" marB="34290" anchor="ctr" horzOverflow="overflow">
                      <a:lnR w="127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4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Osgoode Station</a:t>
                        </a:r>
                      </a:p>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4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Queen Station</a:t>
                        </a:r>
                      </a:p>
                    </a:txBody>
                    <a:tcPr marL="97250" marR="9725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8787"/>
                      </a:solidFill>
                    </a:tcPr>
                  </a:tc>
                  <a:extLst>
                    <a:ext uri="{0D108BD9-81ED-4DB2-BD59-A6C34878D82A}">
                      <a16:rowId xmlns:a16="http://schemas.microsoft.com/office/drawing/2014/main" val="10000"/>
                    </a:ext>
                  </a:extLst>
                </a:tr>
                <a:tr h="1005812">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TTC - Bus/Street Car</a:t>
                        </a:r>
                      </a:p>
                    </a:txBody>
                    <a:tcPr marL="97250" marR="97250" marT="34290" marB="34290" anchor="ctr" horzOverflow="overflow">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501/502/301 East and West Bound Bus/Street Car on Queen St – York St Stop</a:t>
                        </a:r>
                      </a:p>
                    </a:txBody>
                    <a:tcPr marL="97250" marR="9725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8787"/>
                      </a:solidFill>
                    </a:tcPr>
                  </a:tc>
                  <a:extLst>
                    <a:ext uri="{0D108BD9-81ED-4DB2-BD59-A6C34878D82A}">
                      <a16:rowId xmlns:a16="http://schemas.microsoft.com/office/drawing/2014/main" val="10001"/>
                    </a:ext>
                  </a:extLst>
                </a:tr>
              </a:tbl>
            </a:graphicData>
          </a:graphic>
        </p:graphicFrame>
        <p:graphicFrame>
          <p:nvGraphicFramePr>
            <p:cNvPr id="7" name="Group 14">
              <a:extLst>
                <a:ext uri="{FF2B5EF4-FFF2-40B4-BE49-F238E27FC236}">
                  <a16:creationId xmlns:a16="http://schemas.microsoft.com/office/drawing/2014/main" id="{FAEE278B-6943-4F07-BD69-0C46F08B0313}"/>
                </a:ext>
              </a:extLst>
            </p:cNvPr>
            <p:cNvGraphicFramePr>
              <a:graphicFrameLocks/>
            </p:cNvGraphicFramePr>
            <p:nvPr>
              <p:extLst>
                <p:ext uri="{D42A27DB-BD31-4B8C-83A1-F6EECF244321}">
                  <p14:modId xmlns:p14="http://schemas.microsoft.com/office/powerpoint/2010/main" val="3681372014"/>
                </p:ext>
              </p:extLst>
            </p:nvPr>
          </p:nvGraphicFramePr>
          <p:xfrm>
            <a:off x="1066800" y="3704287"/>
            <a:ext cx="8982925" cy="1846304"/>
          </p:xfrm>
          <a:graphic>
            <a:graphicData uri="http://schemas.openxmlformats.org/drawingml/2006/table">
              <a:tbl>
                <a:tblPr firstCol="1">
                  <a:tableStyleId>{7DF18680-E054-41AD-8BC1-D1AEF772440D}</a:tableStyleId>
                </a:tblPr>
                <a:tblGrid>
                  <a:gridCol w="3657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82014">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Parking</a:t>
                        </a:r>
                      </a:p>
                    </a:txBody>
                    <a:tcPr marL="97250" marR="97250" marT="34290" marB="34290" anchor="ctr" horzOverflow="overflow">
                      <a:lnR w="127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defRPr/>
                        </a:pPr>
                        <a:r>
                          <a:rPr lang="en-US" altLang="en-US" sz="24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There is no parking at the Village, closest parking at NPS Green P (at a fee)</a:t>
                        </a:r>
                      </a:p>
                    </a:txBody>
                    <a:tcPr marL="97250" marR="9725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8787"/>
                      </a:solidFill>
                    </a:tcPr>
                  </a:tc>
                  <a:extLst>
                    <a:ext uri="{0D108BD9-81ED-4DB2-BD59-A6C34878D82A}">
                      <a16:rowId xmlns:a16="http://schemas.microsoft.com/office/drawing/2014/main" val="10000"/>
                    </a:ext>
                  </a:extLst>
                </a:tr>
                <a:tr h="1005812">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GO Train</a:t>
                        </a:r>
                      </a:p>
                    </a:txBody>
                    <a:tcPr marL="97250" marR="97250" marT="34290" marB="34290" anchor="ctr" horzOverflow="overflow">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Union Station (15-20 min walk)</a:t>
                        </a:r>
                      </a:p>
                    </a:txBody>
                    <a:tcPr marL="97250" marR="9725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8787"/>
                      </a:solidFill>
                    </a:tcPr>
                  </a:tc>
                  <a:extLst>
                    <a:ext uri="{0D108BD9-81ED-4DB2-BD59-A6C34878D82A}">
                      <a16:rowId xmlns:a16="http://schemas.microsoft.com/office/drawing/2014/main" val="10001"/>
                    </a:ext>
                  </a:extLst>
                </a:tr>
              </a:tbl>
            </a:graphicData>
          </a:graphic>
        </p:graphicFrame>
      </p:grpSp>
      <p:pic>
        <p:nvPicPr>
          <p:cNvPr id="11" name="Picture 10" descr="presto.jpg"/>
          <p:cNvPicPr>
            <a:picLocks noChangeAspect="1"/>
          </p:cNvPicPr>
          <p:nvPr/>
        </p:nvPicPr>
        <p:blipFill>
          <a:blip r:embed="rId3"/>
          <a:stretch>
            <a:fillRect/>
          </a:stretch>
        </p:blipFill>
        <p:spPr>
          <a:xfrm rot="1178813">
            <a:off x="9726630" y="1381087"/>
            <a:ext cx="2166736" cy="1436640"/>
          </a:xfrm>
          <a:prstGeom prst="rect">
            <a:avLst/>
          </a:prstGeom>
        </p:spPr>
      </p:pic>
      <p:sp>
        <p:nvSpPr>
          <p:cNvPr id="14" name="Rectangle 23">
            <a:extLst>
              <a:ext uri="{FF2B5EF4-FFF2-40B4-BE49-F238E27FC236}">
                <a16:creationId xmlns:a16="http://schemas.microsoft.com/office/drawing/2014/main" id="{F4ACC09C-474D-4382-9236-2A4C569383A8}"/>
              </a:ext>
            </a:extLst>
          </p:cNvPr>
          <p:cNvSpPr txBox="1">
            <a:spLocks noChangeArrowheads="1"/>
          </p:cNvSpPr>
          <p:nvPr/>
        </p:nvSpPr>
        <p:spPr>
          <a:xfrm>
            <a:off x="241300" y="5597864"/>
            <a:ext cx="9788396" cy="614363"/>
          </a:xfrm>
          <a:prstGeom prst="rect">
            <a:avLst/>
          </a:prstGeom>
        </p:spPr>
        <p:txBody>
          <a:bodyPr vert="horz" lIns="91440" tIns="45720" rIns="91440" bIns="45720" rtlCol="0" anchor="ctr">
            <a:noAutofit/>
          </a:bodyPr>
          <a:lstStyle>
            <a:lvl1pPr marL="290513" indent="-290513" algn="l" defTabSz="914400" rtl="0" eaLnBrk="1" latinLnBrk="0" hangingPunct="1">
              <a:lnSpc>
                <a:spcPct val="120000"/>
              </a:lnSpc>
              <a:spcBef>
                <a:spcPts val="600"/>
              </a:spcBef>
              <a:spcAft>
                <a:spcPts val="600"/>
              </a:spcAft>
              <a:buFont typeface="Arial" panose="020B0604020202020204" pitchFamily="34" charset="0"/>
              <a:buChar char="•"/>
              <a:defRPr sz="2800" kern="1200">
                <a:solidFill>
                  <a:srgbClr val="58595B"/>
                </a:solidFill>
                <a:latin typeface="Arial Rounded MT Bold" panose="020F0704030504030204" pitchFamily="34" charset="0"/>
                <a:ea typeface="+mn-ea"/>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400" kern="1200">
                <a:solidFill>
                  <a:srgbClr val="58595B"/>
                </a:solidFill>
                <a:latin typeface="Arial Rounded MT Bold" panose="020F0704030504030204" pitchFamily="34" charset="0"/>
                <a:ea typeface="+mn-ea"/>
                <a:cs typeface="+mn-cs"/>
              </a:defRPr>
            </a:lvl2pPr>
            <a:lvl3pPr marL="11430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rgbClr val="58595B"/>
                </a:solidFill>
                <a:latin typeface="Arial Rounded MT Bold" panose="020F0704030504030204" pitchFamily="34" charset="0"/>
                <a:ea typeface="+mn-ea"/>
                <a:cs typeface="+mn-cs"/>
              </a:defRPr>
            </a:lvl3pPr>
            <a:lvl4pPr marL="16002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8595B"/>
                </a:solidFill>
                <a:latin typeface="Arial Rounded MT Bold" panose="020F0704030504030204" pitchFamily="34" charset="0"/>
                <a:ea typeface="+mn-ea"/>
                <a:cs typeface="+mn-cs"/>
              </a:defRPr>
            </a:lvl4pPr>
            <a:lvl5pPr marL="2057400" indent="-228600" algn="l" defTabSz="914400" rtl="0" eaLnBrk="1" latinLnBrk="0" hangingPunct="1">
              <a:lnSpc>
                <a:spcPct val="120000"/>
              </a:lnSpc>
              <a:spcBef>
                <a:spcPts val="600"/>
              </a:spcBef>
              <a:spcAft>
                <a:spcPts val="600"/>
              </a:spcAft>
              <a:buFont typeface="Arial" panose="020B0604020202020204" pitchFamily="34" charset="0"/>
              <a:buChar char="•"/>
              <a:defRPr sz="1800" kern="1200">
                <a:solidFill>
                  <a:srgbClr val="58595B"/>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buNone/>
            </a:pPr>
            <a:r>
              <a:rPr lang="en-CA" altLang="en-US" sz="2000" i="1" dirty="0">
                <a:latin typeface="Verdana" panose="020B0604030504040204" pitchFamily="34" charset="0"/>
                <a:ea typeface="Verdana" panose="020B0604030504040204" pitchFamily="34" charset="0"/>
                <a:cs typeface="Verdana" panose="020B0604030504040204" pitchFamily="34" charset="0"/>
              </a:rPr>
              <a:t>TIP: Allow for extra travel time to get from transit to Workforce Check-In.</a:t>
            </a:r>
            <a:endParaRPr lang="en-US" altLang="en-US" sz="2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4199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5348555" y="1219057"/>
            <a:ext cx="6778089" cy="5188054"/>
          </a:xfrm>
        </p:spPr>
        <p:txBody>
          <a:bodyPr>
            <a:normAutofit lnSpcReduction="10000"/>
          </a:bodyPr>
          <a:lstStyle/>
          <a:p>
            <a:pPr>
              <a:lnSpc>
                <a:spcPct val="170000"/>
              </a:lnSpc>
              <a:spcAft>
                <a:spcPts val="0"/>
              </a:spcAft>
            </a:pPr>
            <a:r>
              <a:rPr lang="en-CA" altLang="en-US" dirty="0">
                <a:solidFill>
                  <a:schemeClr val="tx1"/>
                </a:solidFill>
              </a:rPr>
              <a:t>Village Orientation</a:t>
            </a:r>
          </a:p>
          <a:p>
            <a:pPr>
              <a:lnSpc>
                <a:spcPct val="170000"/>
              </a:lnSpc>
              <a:spcAft>
                <a:spcPts val="0"/>
              </a:spcAft>
            </a:pPr>
            <a:r>
              <a:rPr lang="en-CA" altLang="en-US" dirty="0">
                <a:solidFill>
                  <a:schemeClr val="tx1"/>
                </a:solidFill>
              </a:rPr>
              <a:t>Invictus Games Team Behaviours</a:t>
            </a:r>
          </a:p>
          <a:p>
            <a:pPr>
              <a:lnSpc>
                <a:spcPct val="170000"/>
              </a:lnSpc>
              <a:spcAft>
                <a:spcPts val="0"/>
              </a:spcAft>
            </a:pPr>
            <a:r>
              <a:rPr lang="en-US" altLang="en-US" dirty="0">
                <a:solidFill>
                  <a:schemeClr val="tx1"/>
                </a:solidFill>
              </a:rPr>
              <a:t>About the Village</a:t>
            </a:r>
          </a:p>
          <a:p>
            <a:pPr>
              <a:lnSpc>
                <a:spcPct val="170000"/>
              </a:lnSpc>
              <a:spcAft>
                <a:spcPts val="0"/>
              </a:spcAft>
            </a:pPr>
            <a:r>
              <a:rPr lang="en-US" altLang="en-US" dirty="0">
                <a:solidFill>
                  <a:schemeClr val="tx1"/>
                </a:solidFill>
              </a:rPr>
              <a:t>Key Customers and Services</a:t>
            </a:r>
            <a:endParaRPr lang="en-CA" altLang="en-US" dirty="0">
              <a:solidFill>
                <a:schemeClr val="tx1"/>
              </a:solidFill>
            </a:endParaRPr>
          </a:p>
          <a:p>
            <a:pPr>
              <a:lnSpc>
                <a:spcPct val="170000"/>
              </a:lnSpc>
              <a:spcAft>
                <a:spcPts val="0"/>
              </a:spcAft>
            </a:pPr>
            <a:r>
              <a:rPr lang="en-CA" altLang="en-US" dirty="0">
                <a:solidFill>
                  <a:schemeClr val="tx1"/>
                </a:solidFill>
              </a:rPr>
              <a:t>Volunteers in the Village</a:t>
            </a:r>
          </a:p>
          <a:p>
            <a:pPr>
              <a:lnSpc>
                <a:spcPct val="170000"/>
              </a:lnSpc>
              <a:spcAft>
                <a:spcPts val="0"/>
              </a:spcAft>
            </a:pPr>
            <a:r>
              <a:rPr lang="en-CA" altLang="en-US" dirty="0">
                <a:solidFill>
                  <a:schemeClr val="tx1"/>
                </a:solidFill>
              </a:rPr>
              <a:t>Village Safety Procedures</a:t>
            </a:r>
          </a:p>
          <a:p>
            <a:pPr>
              <a:lnSpc>
                <a:spcPct val="170000"/>
              </a:lnSpc>
              <a:spcAft>
                <a:spcPts val="0"/>
              </a:spcAft>
            </a:pPr>
            <a:r>
              <a:rPr lang="en-CA" altLang="en-US" dirty="0">
                <a:solidFill>
                  <a:schemeClr val="tx1"/>
                </a:solidFill>
              </a:rPr>
              <a:t>Village Tour</a:t>
            </a:r>
          </a:p>
        </p:txBody>
      </p:sp>
      <p:sp>
        <p:nvSpPr>
          <p:cNvPr id="9" name="Title 8"/>
          <p:cNvSpPr>
            <a:spLocks noGrp="1"/>
          </p:cNvSpPr>
          <p:nvPr>
            <p:ph type="title"/>
          </p:nvPr>
        </p:nvSpPr>
        <p:spPr/>
        <p:txBody>
          <a:bodyPr/>
          <a:lstStyle/>
          <a:p>
            <a:r>
              <a:rPr lang="en-US" dirty="0"/>
              <a:t>AGENDA</a:t>
            </a: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CA" sz="1800" b="0" i="0" u="none" strike="noStrike" kern="0" cap="none" spc="0" normalizeH="0" baseline="0" noProof="0" dirty="0">
              <a:ln>
                <a:noFill/>
              </a:ln>
              <a:solidFill>
                <a:sysClr val="windowText" lastClr="000000"/>
              </a:solidFill>
              <a:effectLst/>
              <a:uLnTx/>
              <a:uFillTx/>
            </a:endParaRPr>
          </a:p>
        </p:txBody>
      </p:sp>
      <p:sp>
        <p:nvSpPr>
          <p:cNvPr id="2" name="Footer Placeholder 1"/>
          <p:cNvSpPr>
            <a:spLocks noGrp="1"/>
          </p:cNvSpPr>
          <p:nvPr>
            <p:ph type="ftr" sz="quarter" idx="3"/>
          </p:nvPr>
        </p:nvSpPr>
        <p:spPr/>
        <p:txBody>
          <a:bodyPr/>
          <a:lstStyle/>
          <a:p>
            <a:r>
              <a:rPr lang="en-CA" dirty="0"/>
              <a:t>Invictus Games Venue RECCE</a:t>
            </a:r>
          </a:p>
        </p:txBody>
      </p:sp>
      <p:pic>
        <p:nvPicPr>
          <p:cNvPr id="10" name="Picture 9"/>
          <p:cNvPicPr>
            <a:picLocks noChangeAspect="1"/>
          </p:cNvPicPr>
          <p:nvPr/>
        </p:nvPicPr>
        <p:blipFill>
          <a:blip r:embed="rId3">
            <a:clrChange>
              <a:clrFrom>
                <a:srgbClr val="F1F1F1"/>
              </a:clrFrom>
              <a:clrTo>
                <a:srgbClr val="F1F1F1">
                  <a:alpha val="0"/>
                </a:srgbClr>
              </a:clrTo>
            </a:clrChange>
            <a:grayscl/>
            <a:extLst>
              <a:ext uri="{BEBA8EAE-BF5A-486C-A8C5-ECC9F3942E4B}">
                <a14:imgProps xmlns:a14="http://schemas.microsoft.com/office/drawing/2010/main">
                  <a14:imgLayer r:embed="rId4">
                    <a14:imgEffect>
                      <a14:backgroundRemoval t="5426" b="100000" l="2614" r="100000"/>
                    </a14:imgEffect>
                    <a14:imgEffect>
                      <a14:artisticCutout/>
                    </a14:imgEffect>
                    <a14:imgEffect>
                      <a14:sharpenSoften amount="50000"/>
                    </a14:imgEffect>
                  </a14:imgLayer>
                </a14:imgProps>
              </a:ext>
            </a:extLst>
          </a:blip>
          <a:stretch>
            <a:fillRect/>
          </a:stretch>
        </p:blipFill>
        <p:spPr>
          <a:xfrm rot="5400000">
            <a:off x="510141" y="1129323"/>
            <a:ext cx="4949592" cy="4750676"/>
          </a:xfrm>
          <a:prstGeom prst="rect">
            <a:avLst/>
          </a:prstGeom>
        </p:spPr>
      </p:pic>
    </p:spTree>
    <p:extLst>
      <p:ext uri="{BB962C8B-B14F-4D97-AF65-F5344CB8AC3E}">
        <p14:creationId xmlns:p14="http://schemas.microsoft.com/office/powerpoint/2010/main" val="416769486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lvl="0"/>
            <a:r>
              <a:rPr lang="en-CA" kern="0" dirty="0"/>
              <a:t>WHAT SHOULD I BRING?</a:t>
            </a:r>
            <a:endParaRPr lang="en-US" dirty="0"/>
          </a:p>
        </p:txBody>
      </p:sp>
      <p:sp>
        <p:nvSpPr>
          <p:cNvPr id="14" name="Content Placeholder 13"/>
          <p:cNvSpPr>
            <a:spLocks noGrp="1"/>
          </p:cNvSpPr>
          <p:nvPr>
            <p:ph idx="1"/>
          </p:nvPr>
        </p:nvSpPr>
        <p:spPr>
          <a:xfrm>
            <a:off x="1065851" y="1249165"/>
            <a:ext cx="10911840" cy="4937760"/>
          </a:xfrm>
        </p:spPr>
        <p:txBody>
          <a:bodyPr>
            <a:normAutofit/>
          </a:bodyPr>
          <a:lstStyle/>
          <a:p>
            <a:pPr>
              <a:spcBef>
                <a:spcPts val="1200"/>
              </a:spcBef>
              <a:spcAft>
                <a:spcPts val="1200"/>
              </a:spcAft>
              <a:buFont typeface="Wingdings" panose="05000000000000000000" pitchFamily="2" charset="2"/>
              <a:buChar char="ü"/>
              <a:defRPr/>
            </a:pPr>
            <a:r>
              <a:rPr lang="en-CA" altLang="en-US" sz="2600" dirty="0">
                <a:solidFill>
                  <a:schemeClr val="tx1"/>
                </a:solidFill>
              </a:rPr>
              <a:t>Your Accreditation </a:t>
            </a:r>
          </a:p>
          <a:p>
            <a:pPr>
              <a:spcBef>
                <a:spcPts val="1200"/>
              </a:spcBef>
              <a:spcAft>
                <a:spcPts val="1200"/>
              </a:spcAft>
              <a:buFont typeface="Wingdings" panose="05000000000000000000" pitchFamily="2" charset="2"/>
              <a:buChar char="ü"/>
              <a:defRPr/>
            </a:pPr>
            <a:r>
              <a:rPr lang="en-CA" altLang="en-US" sz="2600" dirty="0">
                <a:solidFill>
                  <a:schemeClr val="tx1"/>
                </a:solidFill>
              </a:rPr>
              <a:t>IG2017 Uniform </a:t>
            </a:r>
            <a:r>
              <a:rPr lang="en-CA" altLang="en-US" sz="2000" i="1" dirty="0">
                <a:solidFill>
                  <a:srgbClr val="FF0000"/>
                </a:solidFill>
              </a:rPr>
              <a:t>(with your name in it)</a:t>
            </a:r>
          </a:p>
          <a:p>
            <a:pPr>
              <a:spcBef>
                <a:spcPts val="1200"/>
              </a:spcBef>
              <a:spcAft>
                <a:spcPts val="1200"/>
              </a:spcAft>
              <a:buFont typeface="Wingdings" panose="05000000000000000000" pitchFamily="2" charset="2"/>
              <a:buChar char="ü"/>
              <a:defRPr/>
            </a:pPr>
            <a:r>
              <a:rPr lang="en-CA" altLang="en-US" sz="2600" dirty="0">
                <a:solidFill>
                  <a:schemeClr val="tx1"/>
                </a:solidFill>
              </a:rPr>
              <a:t>IG2017 Games-time Pocket Guide </a:t>
            </a:r>
            <a:r>
              <a:rPr lang="en-CA" altLang="en-US" sz="2000" i="1" dirty="0">
                <a:solidFill>
                  <a:srgbClr val="FF0000"/>
                </a:solidFill>
              </a:rPr>
              <a:t>(with your name in it)</a:t>
            </a:r>
            <a:endParaRPr lang="en-CA" altLang="en-US" sz="2000" dirty="0">
              <a:solidFill>
                <a:schemeClr val="tx1"/>
              </a:solidFill>
            </a:endParaRPr>
          </a:p>
          <a:p>
            <a:pPr>
              <a:spcBef>
                <a:spcPts val="1200"/>
              </a:spcBef>
              <a:spcAft>
                <a:spcPts val="1200"/>
              </a:spcAft>
              <a:buFont typeface="Wingdings" panose="05000000000000000000" pitchFamily="2" charset="2"/>
              <a:buChar char="ü"/>
              <a:defRPr/>
            </a:pPr>
            <a:r>
              <a:rPr lang="en-CA" altLang="en-US" sz="2600" dirty="0">
                <a:solidFill>
                  <a:schemeClr val="tx1"/>
                </a:solidFill>
              </a:rPr>
              <a:t>Water bottle </a:t>
            </a:r>
            <a:r>
              <a:rPr lang="en-CA" altLang="en-US" sz="2000" i="1" dirty="0">
                <a:solidFill>
                  <a:srgbClr val="FF0000"/>
                </a:solidFill>
              </a:rPr>
              <a:t>(with your name on it)</a:t>
            </a:r>
            <a:endParaRPr lang="en-CA" altLang="en-US" sz="2000" dirty="0">
              <a:solidFill>
                <a:schemeClr val="tx1"/>
              </a:solidFill>
            </a:endParaRPr>
          </a:p>
          <a:p>
            <a:pPr marL="0" indent="0">
              <a:spcBef>
                <a:spcPts val="1200"/>
              </a:spcBef>
              <a:spcAft>
                <a:spcPts val="1200"/>
              </a:spcAft>
              <a:buNone/>
              <a:defRPr/>
            </a:pPr>
            <a:r>
              <a:rPr lang="en-CA" altLang="en-US" sz="2600" b="1" dirty="0">
                <a:solidFill>
                  <a:srgbClr val="FF0000"/>
                </a:solidFill>
              </a:rPr>
              <a:t>x</a:t>
            </a:r>
            <a:r>
              <a:rPr lang="en-CA" altLang="en-US" sz="2600" dirty="0">
                <a:solidFill>
                  <a:schemeClr val="tx1"/>
                </a:solidFill>
              </a:rPr>
              <a:t> No prohibited and/or restricted items</a:t>
            </a:r>
          </a:p>
          <a:p>
            <a:pPr marL="0" indent="0">
              <a:spcBef>
                <a:spcPts val="1200"/>
              </a:spcBef>
              <a:spcAft>
                <a:spcPts val="1200"/>
              </a:spcAft>
              <a:buNone/>
              <a:defRPr/>
            </a:pPr>
            <a:r>
              <a:rPr lang="en-CA" altLang="en-US" sz="2600" b="1" dirty="0">
                <a:solidFill>
                  <a:srgbClr val="FF0000"/>
                </a:solidFill>
              </a:rPr>
              <a:t>x</a:t>
            </a:r>
            <a:r>
              <a:rPr lang="en-CA" altLang="en-US" sz="2600" dirty="0">
                <a:solidFill>
                  <a:schemeClr val="tx1"/>
                </a:solidFill>
              </a:rPr>
              <a:t> No personal belongings other than what can keep on your person – leave all valuables at home where they will be safe.</a:t>
            </a:r>
          </a:p>
        </p:txBody>
      </p:sp>
      <p:sp>
        <p:nvSpPr>
          <p:cNvPr id="8" name="Footer Placeholder 7"/>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3596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500"/>
                                        <p:tgtEl>
                                          <p:spTgt spid="14">
                                            <p:txEl>
                                              <p:pRg st="0" end="0"/>
                                            </p:txEl>
                                          </p:spTgt>
                                        </p:tgtEl>
                                      </p:cBhvr>
                                    </p:animEffect>
                                  </p:childTnLst>
                                </p:cTn>
                              </p:par>
                            </p:childTnLst>
                          </p:cTn>
                        </p:par>
                        <p:par>
                          <p:cTn id="8" fill="hold">
                            <p:stCondLst>
                              <p:cond delay="1500"/>
                            </p:stCondLst>
                            <p:childTnLst>
                              <p:par>
                                <p:cTn id="9" presetID="22" presetClass="entr" presetSubtype="4" fill="hold" nodeType="after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down)">
                                      <p:cBhvr>
                                        <p:cTn id="11" dur="1250"/>
                                        <p:tgtEl>
                                          <p:spTgt spid="14">
                                            <p:txEl>
                                              <p:pRg st="1" end="1"/>
                                            </p:txEl>
                                          </p:spTgt>
                                        </p:tgtEl>
                                      </p:cBhvr>
                                    </p:animEffect>
                                  </p:childTnLst>
                                </p:cTn>
                              </p:par>
                            </p:childTnLst>
                          </p:cTn>
                        </p:par>
                        <p:par>
                          <p:cTn id="12" fill="hold">
                            <p:stCondLst>
                              <p:cond delay="3250"/>
                            </p:stCondLst>
                            <p:childTnLst>
                              <p:par>
                                <p:cTn id="13" presetID="22" presetClass="entr" presetSubtype="4" fill="hold" nodeType="afterEffect">
                                  <p:stCondLst>
                                    <p:cond delay="75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1500"/>
                                        <p:tgtEl>
                                          <p:spTgt spid="14">
                                            <p:txEl>
                                              <p:pRg st="2" end="2"/>
                                            </p:txEl>
                                          </p:spTgt>
                                        </p:tgtEl>
                                      </p:cBhvr>
                                    </p:animEffect>
                                  </p:childTnLst>
                                </p:cTn>
                              </p:par>
                            </p:childTnLst>
                          </p:cTn>
                        </p:par>
                        <p:par>
                          <p:cTn id="16" fill="hold">
                            <p:stCondLst>
                              <p:cond delay="5500"/>
                            </p:stCondLst>
                            <p:childTnLst>
                              <p:par>
                                <p:cTn id="17" presetID="22" presetClass="entr" presetSubtype="4" fill="hold" nodeType="afterEffect">
                                  <p:stCondLst>
                                    <p:cond delay="75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down)">
                                      <p:cBhvr>
                                        <p:cTn id="19" dur="2000"/>
                                        <p:tgtEl>
                                          <p:spTgt spid="14">
                                            <p:txEl>
                                              <p:pRg st="3" end="3"/>
                                            </p:txEl>
                                          </p:spTgt>
                                        </p:tgtEl>
                                      </p:cBhvr>
                                    </p:animEffect>
                                  </p:childTnLst>
                                </p:cTn>
                              </p:par>
                            </p:childTnLst>
                          </p:cTn>
                        </p:par>
                        <p:par>
                          <p:cTn id="20" fill="hold">
                            <p:stCondLst>
                              <p:cond delay="8250"/>
                            </p:stCondLst>
                            <p:childTnLst>
                              <p:par>
                                <p:cTn id="21" presetID="22" presetClass="entr" presetSubtype="4" fill="hold" nodeType="afterEffect">
                                  <p:stCondLst>
                                    <p:cond delay="200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down)">
                                      <p:cBhvr>
                                        <p:cTn id="23" dur="1500"/>
                                        <p:tgtEl>
                                          <p:spTgt spid="14">
                                            <p:txEl>
                                              <p:pRg st="4" end="4"/>
                                            </p:txEl>
                                          </p:spTgt>
                                        </p:tgtEl>
                                      </p:cBhvr>
                                    </p:animEffect>
                                  </p:childTnLst>
                                </p:cTn>
                              </p:par>
                            </p:childTnLst>
                          </p:cTn>
                        </p:par>
                        <p:par>
                          <p:cTn id="24" fill="hold">
                            <p:stCondLst>
                              <p:cond delay="11750"/>
                            </p:stCondLst>
                            <p:childTnLst>
                              <p:par>
                                <p:cTn id="25" presetID="22" presetClass="entr" presetSubtype="4" fill="hold" nodeType="afterEffect">
                                  <p:stCondLst>
                                    <p:cond delay="225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nvPr/>
        </p:nvPicPr>
        <p:blipFill>
          <a:blip r:embed="rId3">
            <a:extLst>
              <a:ext uri="{28A0092B-C50C-407E-A947-70E740481C1C}">
                <a14:useLocalDpi xmlns:a14="http://schemas.microsoft.com/office/drawing/2010/main" val="0"/>
              </a:ext>
            </a:extLst>
          </a:blip>
          <a:stretch>
            <a:fillRect/>
          </a:stretch>
        </p:blipFill>
        <p:spPr>
          <a:xfrm>
            <a:off x="1" y="1246365"/>
            <a:ext cx="5651500" cy="3728485"/>
          </a:xfrm>
          <a:prstGeom prst="rect">
            <a:avLst/>
          </a:prstGeom>
        </p:spPr>
      </p:pic>
      <p:sp>
        <p:nvSpPr>
          <p:cNvPr id="8" name="Title 7"/>
          <p:cNvSpPr>
            <a:spLocks noGrp="1"/>
          </p:cNvSpPr>
          <p:nvPr>
            <p:ph type="title"/>
          </p:nvPr>
        </p:nvSpPr>
        <p:spPr/>
        <p:txBody>
          <a:bodyPr>
            <a:normAutofit/>
          </a:bodyPr>
          <a:lstStyle/>
          <a:p>
            <a:pPr lvl="0"/>
            <a:r>
              <a:rPr lang="en-CA" kern="0" dirty="0"/>
              <a:t>ACCREDITATION</a:t>
            </a:r>
            <a:endParaRPr lang="en-US" dirty="0"/>
          </a:p>
        </p:txBody>
      </p:sp>
      <p:sp>
        <p:nvSpPr>
          <p:cNvPr id="9" name="Content Placeholder 8"/>
          <p:cNvSpPr>
            <a:spLocks noGrp="1"/>
          </p:cNvSpPr>
          <p:nvPr>
            <p:ph idx="1"/>
          </p:nvPr>
        </p:nvSpPr>
        <p:spPr>
          <a:xfrm>
            <a:off x="5225142" y="1246365"/>
            <a:ext cx="6856021" cy="4937760"/>
          </a:xfrm>
        </p:spPr>
        <p:txBody>
          <a:bodyPr>
            <a:noAutofit/>
          </a:bodyPr>
          <a:lstStyle/>
          <a:p>
            <a:pPr>
              <a:spcBef>
                <a:spcPts val="1200"/>
              </a:spcBef>
              <a:spcAft>
                <a:spcPts val="1200"/>
              </a:spcAft>
              <a:defRPr/>
            </a:pPr>
            <a:r>
              <a:rPr lang="en-US" sz="2600" dirty="0">
                <a:solidFill>
                  <a:schemeClr val="tx1"/>
                </a:solidFill>
              </a:rPr>
              <a:t>Wear your accreditation at all times </a:t>
            </a:r>
          </a:p>
          <a:p>
            <a:pPr>
              <a:spcBef>
                <a:spcPts val="1200"/>
              </a:spcBef>
              <a:spcAft>
                <a:spcPts val="1200"/>
              </a:spcAft>
              <a:defRPr/>
            </a:pPr>
            <a:r>
              <a:rPr lang="en-US" sz="2600" dirty="0">
                <a:solidFill>
                  <a:schemeClr val="tx1"/>
                </a:solidFill>
              </a:rPr>
              <a:t>Hang your accreditation card around your neck with the front side visible (see image)</a:t>
            </a:r>
            <a:endParaRPr lang="en-CA" sz="2600" dirty="0">
              <a:solidFill>
                <a:schemeClr val="tx1"/>
              </a:solidFill>
            </a:endParaRPr>
          </a:p>
          <a:p>
            <a:pPr>
              <a:spcBef>
                <a:spcPts val="1200"/>
              </a:spcBef>
              <a:spcAft>
                <a:spcPts val="1200"/>
              </a:spcAft>
              <a:defRPr/>
            </a:pPr>
            <a:r>
              <a:rPr lang="en-US" sz="2600" dirty="0">
                <a:solidFill>
                  <a:schemeClr val="tx1"/>
                </a:solidFill>
              </a:rPr>
              <a:t>Don’t use your accreditation when you are off duty</a:t>
            </a:r>
            <a:endParaRPr lang="en-CA" sz="2600" dirty="0">
              <a:solidFill>
                <a:schemeClr val="tx1"/>
              </a:solidFill>
            </a:endParaRPr>
          </a:p>
          <a:p>
            <a:pPr>
              <a:spcBef>
                <a:spcPts val="1200"/>
              </a:spcBef>
              <a:spcAft>
                <a:spcPts val="1200"/>
              </a:spcAft>
              <a:defRPr/>
            </a:pPr>
            <a:r>
              <a:rPr lang="en-US" sz="2600" dirty="0">
                <a:solidFill>
                  <a:schemeClr val="tx1"/>
                </a:solidFill>
              </a:rPr>
              <a:t>Don’t loan your accreditation out to anyone</a:t>
            </a:r>
          </a:p>
          <a:p>
            <a:pPr>
              <a:spcBef>
                <a:spcPts val="1200"/>
              </a:spcBef>
              <a:spcAft>
                <a:spcPts val="1200"/>
              </a:spcAft>
              <a:defRPr/>
            </a:pPr>
            <a:r>
              <a:rPr lang="en-US" sz="2600" dirty="0">
                <a:solidFill>
                  <a:schemeClr val="tx1"/>
                </a:solidFill>
              </a:rPr>
              <a:t>Accreditation is not a free ticket. </a:t>
            </a:r>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5266817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kern="0" dirty="0"/>
              <a:t>INVICTUS GAMES TORONTO 2017 UNIFORM</a:t>
            </a:r>
            <a:endParaRPr lang="en-US" dirty="0"/>
          </a:p>
        </p:txBody>
      </p:sp>
      <p:sp>
        <p:nvSpPr>
          <p:cNvPr id="15" name="Content Placeholder 14"/>
          <p:cNvSpPr>
            <a:spLocks noGrp="1"/>
          </p:cNvSpPr>
          <p:nvPr>
            <p:ph sz="half" idx="2"/>
          </p:nvPr>
        </p:nvSpPr>
        <p:spPr>
          <a:xfrm>
            <a:off x="6506307" y="1168296"/>
            <a:ext cx="5554313" cy="5188053"/>
          </a:xfrm>
        </p:spPr>
        <p:txBody>
          <a:bodyPr>
            <a:normAutofit fontScale="77500" lnSpcReduction="20000"/>
          </a:bodyPr>
          <a:lstStyle/>
          <a:p>
            <a:pPr>
              <a:spcBef>
                <a:spcPts val="1200"/>
              </a:spcBef>
              <a:defRPr/>
            </a:pPr>
            <a:endParaRPr lang="en-CA" altLang="en-US" sz="1200" dirty="0">
              <a:solidFill>
                <a:schemeClr val="tx1"/>
              </a:solidFill>
            </a:endParaRPr>
          </a:p>
          <a:p>
            <a:pPr>
              <a:spcBef>
                <a:spcPts val="1200"/>
              </a:spcBef>
              <a:defRPr/>
            </a:pPr>
            <a:r>
              <a:rPr lang="en-CA" altLang="en-US" sz="3300" b="1" dirty="0">
                <a:solidFill>
                  <a:schemeClr val="tx1"/>
                </a:solidFill>
              </a:rPr>
              <a:t>Wear full Games uniform – Sept 20</a:t>
            </a:r>
            <a:r>
              <a:rPr lang="en-CA" altLang="en-US" sz="3300" b="1" baseline="30000" dirty="0">
                <a:solidFill>
                  <a:schemeClr val="tx1"/>
                </a:solidFill>
              </a:rPr>
              <a:t>th</a:t>
            </a:r>
            <a:r>
              <a:rPr lang="en-CA" altLang="en-US" sz="3300" b="1" dirty="0">
                <a:solidFill>
                  <a:schemeClr val="tx1"/>
                </a:solidFill>
              </a:rPr>
              <a:t> onwards</a:t>
            </a:r>
          </a:p>
          <a:p>
            <a:pPr>
              <a:spcBef>
                <a:spcPts val="1200"/>
              </a:spcBef>
              <a:defRPr/>
            </a:pPr>
            <a:r>
              <a:rPr lang="en-CA" altLang="en-US" sz="3300" dirty="0">
                <a:solidFill>
                  <a:schemeClr val="tx1"/>
                </a:solidFill>
              </a:rPr>
              <a:t>Read wear and care guidelines</a:t>
            </a:r>
          </a:p>
          <a:p>
            <a:pPr>
              <a:spcBef>
                <a:spcPts val="1200"/>
              </a:spcBef>
              <a:defRPr/>
            </a:pPr>
            <a:r>
              <a:rPr lang="en-CA" altLang="en-US" sz="3300" b="1" dirty="0">
                <a:solidFill>
                  <a:schemeClr val="tx1"/>
                </a:solidFill>
              </a:rPr>
              <a:t>Do:</a:t>
            </a:r>
          </a:p>
          <a:p>
            <a:pPr marL="742950" lvl="2" indent="-342900">
              <a:spcBef>
                <a:spcPts val="1200"/>
              </a:spcBef>
              <a:buClr>
                <a:srgbClr val="E98300"/>
              </a:buClr>
              <a:buSzPct val="120000"/>
              <a:buFont typeface="Wingdings" panose="05000000000000000000" pitchFamily="2" charset="2"/>
              <a:buChar char="ü"/>
              <a:defRPr/>
            </a:pPr>
            <a:r>
              <a:rPr lang="en-CA" altLang="en-US" sz="2600" dirty="0">
                <a:solidFill>
                  <a:schemeClr val="tx1"/>
                </a:solidFill>
              </a:rPr>
              <a:t>write your name in all components</a:t>
            </a:r>
          </a:p>
          <a:p>
            <a:pPr marL="742950" lvl="2" indent="-342900">
              <a:spcBef>
                <a:spcPts val="1200"/>
              </a:spcBef>
              <a:buClr>
                <a:srgbClr val="E98300"/>
              </a:buClr>
              <a:buSzPct val="120000"/>
              <a:buFont typeface="Wingdings" panose="05000000000000000000" pitchFamily="2" charset="2"/>
              <a:buChar char="ü"/>
              <a:defRPr/>
            </a:pPr>
            <a:r>
              <a:rPr lang="en-CA" altLang="en-US" sz="2600" dirty="0">
                <a:solidFill>
                  <a:schemeClr val="tx1"/>
                </a:solidFill>
              </a:rPr>
              <a:t>keep clean and presentable</a:t>
            </a:r>
          </a:p>
          <a:p>
            <a:pPr marL="742950" lvl="2" indent="-342900">
              <a:spcBef>
                <a:spcPts val="1200"/>
              </a:spcBef>
              <a:buClr>
                <a:srgbClr val="E98300"/>
              </a:buClr>
              <a:buSzPct val="120000"/>
              <a:buFont typeface="Wingdings" panose="05000000000000000000" pitchFamily="2" charset="2"/>
              <a:buChar char="ü"/>
              <a:defRPr/>
            </a:pPr>
            <a:r>
              <a:rPr lang="en-CA" altLang="en-US" sz="2600" dirty="0">
                <a:solidFill>
                  <a:schemeClr val="tx1"/>
                </a:solidFill>
              </a:rPr>
              <a:t>hide evident logos or trademarks on non uniform pieces.</a:t>
            </a:r>
          </a:p>
          <a:p>
            <a:pPr marL="742950" lvl="2" indent="-342900">
              <a:spcBef>
                <a:spcPts val="1200"/>
              </a:spcBef>
              <a:buClr>
                <a:srgbClr val="E98300"/>
              </a:buClr>
              <a:buSzPct val="120000"/>
              <a:buFont typeface="Wingdings" panose="05000000000000000000" pitchFamily="2" charset="2"/>
              <a:buChar char="ü"/>
              <a:defRPr/>
            </a:pPr>
            <a:r>
              <a:rPr lang="en-CA" altLang="en-US" sz="2600" dirty="0">
                <a:solidFill>
                  <a:schemeClr val="tx1"/>
                </a:solidFill>
              </a:rPr>
              <a:t>protect your uniform from damage, loss or theft</a:t>
            </a:r>
          </a:p>
          <a:p>
            <a:pPr marL="742950" lvl="2" indent="-342900">
              <a:spcBef>
                <a:spcPts val="1200"/>
              </a:spcBef>
              <a:buClr>
                <a:srgbClr val="3A961A"/>
              </a:buClr>
              <a:buSzPct val="120000"/>
              <a:buFont typeface="Wingdings" panose="05000000000000000000" pitchFamily="2" charset="2"/>
              <a:buChar char="ü"/>
              <a:defRPr/>
            </a:pPr>
            <a:endParaRPr lang="en-CA" altLang="en-US" sz="2600" dirty="0">
              <a:solidFill>
                <a:schemeClr val="tx1"/>
              </a:solidFill>
            </a:endParaRP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CA" dirty="0"/>
              <a:t>Invictus Games Venue RECCE</a:t>
            </a:r>
          </a:p>
        </p:txBody>
      </p:sp>
      <p:pic>
        <p:nvPicPr>
          <p:cNvPr id="10" name="Picture 9">
            <a:extLst>
              <a:ext uri="{FF2B5EF4-FFF2-40B4-BE49-F238E27FC236}">
                <a16:creationId xmlns:a16="http://schemas.microsoft.com/office/drawing/2014/main" id="{E42323D5-EE0C-485A-BD2F-83E91628402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092" t="22284" r="14646" b="1361"/>
          <a:stretch/>
        </p:blipFill>
        <p:spPr>
          <a:xfrm>
            <a:off x="526964" y="1168296"/>
            <a:ext cx="6049108" cy="3883021"/>
          </a:xfrm>
          <a:prstGeom prst="rect">
            <a:avLst/>
          </a:prstGeom>
        </p:spPr>
      </p:pic>
      <p:pic>
        <p:nvPicPr>
          <p:cNvPr id="7" name="Picture 6">
            <a:extLst>
              <a:ext uri="{FF2B5EF4-FFF2-40B4-BE49-F238E27FC236}">
                <a16:creationId xmlns:a16="http://schemas.microsoft.com/office/drawing/2014/main" id="{451A81BF-1D1F-4321-A176-90B6FE1ADE77}"/>
              </a:ext>
            </a:extLst>
          </p:cNvPr>
          <p:cNvPicPr>
            <a:picLocks noChangeAspect="1"/>
          </p:cNvPicPr>
          <p:nvPr/>
        </p:nvPicPr>
        <p:blipFill rotWithShape="1">
          <a:blip r:embed="rId5"/>
          <a:srcRect l="27229" t="13501" r="24503" b="7779"/>
          <a:stretch/>
        </p:blipFill>
        <p:spPr>
          <a:xfrm>
            <a:off x="-77372" y="1280159"/>
            <a:ext cx="3408166" cy="3771158"/>
          </a:xfrm>
          <a:prstGeom prst="rect">
            <a:avLst/>
          </a:prstGeom>
        </p:spPr>
      </p:pic>
    </p:spTree>
    <p:extLst>
      <p:ext uri="{BB962C8B-B14F-4D97-AF65-F5344CB8AC3E}">
        <p14:creationId xmlns:p14="http://schemas.microsoft.com/office/powerpoint/2010/main" val="4259271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circle(in)">
                                      <p:cBhvr>
                                        <p:cTn id="7" dur="2500"/>
                                        <p:tgtEl>
                                          <p:spTgt spid="15">
                                            <p:txEl>
                                              <p:pRg st="1" end="1"/>
                                            </p:txEl>
                                          </p:spTgt>
                                        </p:tgtEl>
                                      </p:cBhvr>
                                    </p:animEffect>
                                  </p:childTnLst>
                                </p:cTn>
                              </p:par>
                            </p:childTnLst>
                          </p:cTn>
                        </p:par>
                        <p:par>
                          <p:cTn id="8" fill="hold">
                            <p:stCondLst>
                              <p:cond delay="2500"/>
                            </p:stCondLst>
                            <p:childTnLst>
                              <p:par>
                                <p:cTn id="9" presetID="6" presetClass="entr" presetSubtype="16" fill="hold" nodeType="after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circle(in)">
                                      <p:cBhvr>
                                        <p:cTn id="11" dur="2000"/>
                                        <p:tgtEl>
                                          <p:spTgt spid="15">
                                            <p:txEl>
                                              <p:pRg st="2" end="2"/>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circle(in)">
                                      <p:cBhvr>
                                        <p:cTn id="14" dur="2000"/>
                                        <p:tgtEl>
                                          <p:spTgt spid="15">
                                            <p:txEl>
                                              <p:pRg st="3" end="3"/>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circle(in)">
                                      <p:cBhvr>
                                        <p:cTn id="17" dur="2000"/>
                                        <p:tgtEl>
                                          <p:spTgt spid="15">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5">
                                            <p:txEl>
                                              <p:pRg st="5" end="5"/>
                                            </p:txEl>
                                          </p:spTgt>
                                        </p:tgtEl>
                                        <p:attrNameLst>
                                          <p:attrName>style.visibility</p:attrName>
                                        </p:attrNameLst>
                                      </p:cBhvr>
                                      <p:to>
                                        <p:strVal val="visible"/>
                                      </p:to>
                                    </p:set>
                                    <p:animEffect transition="in" filter="circle(in)">
                                      <p:cBhvr>
                                        <p:cTn id="20" dur="2000"/>
                                        <p:tgtEl>
                                          <p:spTgt spid="15">
                                            <p:txEl>
                                              <p:pRg st="5" end="5"/>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circle(in)">
                                      <p:cBhvr>
                                        <p:cTn id="23" dur="2000"/>
                                        <p:tgtEl>
                                          <p:spTgt spid="15">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5">
                                            <p:txEl>
                                              <p:pRg st="7" end="7"/>
                                            </p:txEl>
                                          </p:spTgt>
                                        </p:tgtEl>
                                        <p:attrNameLst>
                                          <p:attrName>style.visibility</p:attrName>
                                        </p:attrNameLst>
                                      </p:cBhvr>
                                      <p:to>
                                        <p:strVal val="visible"/>
                                      </p:to>
                                    </p:set>
                                    <p:animEffect transition="in" filter="circle(in)">
                                      <p:cBhvr>
                                        <p:cTn id="26" dur="20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0C8B25-ED1D-4D88-AB3F-1486714B8222}"/>
              </a:ext>
            </a:extLst>
          </p:cNvPr>
          <p:cNvSpPr/>
          <p:nvPr/>
        </p:nvSpPr>
        <p:spPr>
          <a:xfrm>
            <a:off x="0" y="5088618"/>
            <a:ext cx="1649186" cy="163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normAutofit/>
          </a:bodyPr>
          <a:lstStyle/>
          <a:p>
            <a:pPr lvl="0"/>
            <a:r>
              <a:rPr lang="en-CA" kern="0" dirty="0"/>
              <a:t>WORKFORCE CHECK-IN</a:t>
            </a:r>
            <a:endParaRPr lang="en-US" dirty="0"/>
          </a:p>
        </p:txBody>
      </p:sp>
      <p:sp>
        <p:nvSpPr>
          <p:cNvPr id="13" name="Content Placeholder 12"/>
          <p:cNvSpPr>
            <a:spLocks noGrp="1"/>
          </p:cNvSpPr>
          <p:nvPr>
            <p:ph sz="half" idx="1"/>
          </p:nvPr>
        </p:nvSpPr>
        <p:spPr>
          <a:xfrm>
            <a:off x="0" y="1224227"/>
            <a:ext cx="12001500" cy="5497248"/>
          </a:xfrm>
        </p:spPr>
        <p:txBody>
          <a:bodyPr>
            <a:noAutofit/>
          </a:bodyPr>
          <a:lstStyle/>
          <a:p>
            <a:pPr>
              <a:spcBef>
                <a:spcPts val="1200"/>
              </a:spcBef>
              <a:spcAft>
                <a:spcPts val="1200"/>
              </a:spcAft>
              <a:defRPr/>
            </a:pPr>
            <a:r>
              <a:rPr lang="en-CA" altLang="en-US" sz="2600" dirty="0"/>
              <a:t>Workforce Check-In (</a:t>
            </a:r>
            <a:r>
              <a:rPr lang="en-CA" sz="2600" dirty="0"/>
              <a:t>2nd Floor – Dominion Ballroom) </a:t>
            </a:r>
            <a:r>
              <a:rPr lang="en-CA" altLang="en-US" sz="2600" dirty="0"/>
              <a:t>is the first place you need to go when you arrive</a:t>
            </a:r>
          </a:p>
          <a:p>
            <a:pPr>
              <a:spcBef>
                <a:spcPts val="1200"/>
              </a:spcBef>
              <a:spcAft>
                <a:spcPts val="1200"/>
              </a:spcAft>
              <a:defRPr/>
            </a:pPr>
            <a:r>
              <a:rPr lang="en-CA" altLang="en-US" sz="2600" b="1" dirty="0"/>
              <a:t>Check in at least 15 minutes but no more than 45 minutes before your shift. </a:t>
            </a:r>
            <a:endParaRPr lang="en-CA" altLang="en-US" sz="2600" dirty="0"/>
          </a:p>
          <a:p>
            <a:pPr>
              <a:spcBef>
                <a:spcPts val="1200"/>
              </a:spcBef>
              <a:defRPr/>
            </a:pPr>
            <a:r>
              <a:rPr lang="en-CA" altLang="en-US" sz="2600" dirty="0"/>
              <a:t>At Workforce Check-In: </a:t>
            </a:r>
          </a:p>
          <a:p>
            <a:pPr lvl="2">
              <a:spcBef>
                <a:spcPts val="0"/>
              </a:spcBef>
              <a:spcAft>
                <a:spcPts val="0"/>
              </a:spcAft>
              <a:defRPr/>
            </a:pPr>
            <a:r>
              <a:rPr lang="en-CA" altLang="en-US" dirty="0"/>
              <a:t>Your Accreditation will be scanned to confirm you have arrived for your shift</a:t>
            </a:r>
          </a:p>
          <a:p>
            <a:pPr lvl="2">
              <a:spcBef>
                <a:spcPts val="0"/>
              </a:spcBef>
              <a:spcAft>
                <a:spcPts val="0"/>
              </a:spcAft>
              <a:defRPr/>
            </a:pPr>
            <a:r>
              <a:rPr lang="en-CA" altLang="en-US" dirty="0"/>
              <a:t>You will receive your meal voucher &amp; any shift gifts.</a:t>
            </a:r>
          </a:p>
          <a:p>
            <a:pPr lvl="2">
              <a:spcBef>
                <a:spcPts val="0"/>
              </a:spcBef>
              <a:spcAft>
                <a:spcPts val="0"/>
              </a:spcAft>
              <a:defRPr/>
            </a:pPr>
            <a:r>
              <a:rPr lang="en-CA" altLang="en-US" dirty="0"/>
              <a:t>You will receive any other necessary information</a:t>
            </a:r>
          </a:p>
          <a:p>
            <a:pPr lvl="2">
              <a:spcBef>
                <a:spcPts val="0"/>
              </a:spcBef>
              <a:spcAft>
                <a:spcPts val="0"/>
              </a:spcAft>
              <a:defRPr/>
            </a:pPr>
            <a:endParaRPr lang="en-CA" altLang="en-US" sz="2600" dirty="0"/>
          </a:p>
          <a:p>
            <a:pPr>
              <a:spcBef>
                <a:spcPts val="0"/>
              </a:spcBef>
              <a:spcAft>
                <a:spcPts val="0"/>
              </a:spcAft>
              <a:defRPr/>
            </a:pPr>
            <a:r>
              <a:rPr lang="en-CA" sz="2600" dirty="0"/>
              <a:t>Once checked in, report to your supervisor at your function’s designated meeting area/location. You FA </a:t>
            </a:r>
            <a:r>
              <a:rPr lang="en-CA" altLang="en-US" sz="2600" dirty="0"/>
              <a:t>Supervisor is your#1 contact.</a:t>
            </a:r>
            <a:endParaRPr lang="en-CA" sz="2600" dirty="0"/>
          </a:p>
          <a:p>
            <a:pPr lvl="2">
              <a:spcBef>
                <a:spcPts val="0"/>
              </a:spcBef>
              <a:spcAft>
                <a:spcPts val="0"/>
              </a:spcAft>
              <a:defRPr/>
            </a:pPr>
            <a:endParaRPr lang="en-CA" altLang="en-US" sz="2600" dirty="0">
              <a:solidFill>
                <a:schemeClr val="tx1"/>
              </a:solidFill>
            </a:endParaRPr>
          </a:p>
          <a:p>
            <a:pPr>
              <a:spcBef>
                <a:spcPts val="1200"/>
              </a:spcBef>
              <a:spcAft>
                <a:spcPts val="1200"/>
              </a:spcAft>
            </a:pPr>
            <a:endParaRPr lang="en-US" sz="2600" dirty="0"/>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89176594"/>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lvl="0"/>
            <a:r>
              <a:rPr lang="en-CA" kern="0" dirty="0"/>
              <a:t>MEALS AND BREAKS</a:t>
            </a:r>
            <a:endParaRPr lang="en-US" dirty="0"/>
          </a:p>
        </p:txBody>
      </p:sp>
      <p:sp>
        <p:nvSpPr>
          <p:cNvPr id="13" name="Content Placeholder 12"/>
          <p:cNvSpPr>
            <a:spLocks noGrp="1"/>
          </p:cNvSpPr>
          <p:nvPr>
            <p:ph idx="1"/>
          </p:nvPr>
        </p:nvSpPr>
        <p:spPr>
          <a:xfrm>
            <a:off x="209550" y="1111822"/>
            <a:ext cx="11982450" cy="4225290"/>
          </a:xfrm>
        </p:spPr>
        <p:txBody>
          <a:bodyPr>
            <a:noAutofit/>
          </a:bodyPr>
          <a:lstStyle/>
          <a:p>
            <a:pPr>
              <a:spcBef>
                <a:spcPts val="0"/>
              </a:spcBef>
              <a:spcAft>
                <a:spcPts val="0"/>
              </a:spcAft>
              <a:defRPr/>
            </a:pPr>
            <a:r>
              <a:rPr lang="en-CA" altLang="en-US" dirty="0"/>
              <a:t>Meal Gift Cards issued based on shift duration </a:t>
            </a:r>
          </a:p>
          <a:p>
            <a:pPr marL="0" indent="0">
              <a:spcBef>
                <a:spcPts val="0"/>
              </a:spcBef>
              <a:spcAft>
                <a:spcPts val="0"/>
              </a:spcAft>
              <a:buNone/>
              <a:defRPr/>
            </a:pPr>
            <a:r>
              <a:rPr lang="en-CA" altLang="en-US" dirty="0"/>
              <a:t>	(1 voucher for a 6 hour shift; 2 vouchers for 10+ hours)</a:t>
            </a:r>
          </a:p>
          <a:p>
            <a:pPr>
              <a:spcBef>
                <a:spcPts val="1200"/>
              </a:spcBef>
              <a:defRPr/>
            </a:pPr>
            <a:r>
              <a:rPr lang="en-CA" altLang="en-US" dirty="0"/>
              <a:t>You can use your gift card to purchase food outside the hotel.  </a:t>
            </a:r>
          </a:p>
          <a:p>
            <a:pPr>
              <a:spcBef>
                <a:spcPts val="1200"/>
              </a:spcBef>
              <a:defRPr/>
            </a:pPr>
            <a:r>
              <a:rPr lang="en-CA" altLang="en-US" dirty="0"/>
              <a:t>You can eat your meal outside the hotel or bring it back to Workforce Break. Remember no storage nor refrigeration will be available.</a:t>
            </a:r>
          </a:p>
          <a:p>
            <a:pPr>
              <a:spcBef>
                <a:spcPts val="1200"/>
              </a:spcBef>
              <a:defRPr/>
            </a:pPr>
            <a:r>
              <a:rPr lang="en-CA" altLang="en-US" dirty="0"/>
              <a:t>Return from your break promptly and check-in with your supervisor to inform you are back from break.</a:t>
            </a:r>
          </a:p>
          <a:p>
            <a:pPr>
              <a:spcBef>
                <a:spcPts val="1200"/>
              </a:spcBef>
              <a:defRPr/>
            </a:pPr>
            <a:r>
              <a:rPr lang="en-US" dirty="0"/>
              <a:t>Coffee and tea is provided in workforce break area for all volunteers</a:t>
            </a:r>
            <a:endParaRPr lang="en-CA" altLang="en-US" dirty="0"/>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CA" sz="1800" b="0" i="0" u="none" strike="noStrike" kern="0" cap="none" spc="0" normalizeH="0" baseline="0" noProof="0" dirty="0">
              <a:ln>
                <a:noFill/>
              </a:ln>
              <a:solidFill>
                <a:sysClr val="windowText" lastClr="000000"/>
              </a:solidFill>
              <a:effectLst/>
              <a:uLnTx/>
              <a:uFillTx/>
            </a:endParaRPr>
          </a:p>
        </p:txBody>
      </p:sp>
      <p:graphicFrame>
        <p:nvGraphicFramePr>
          <p:cNvPr id="8" name="Group 12"/>
          <p:cNvGraphicFramePr>
            <a:graphicFrameLocks noGrp="1"/>
          </p:cNvGraphicFramePr>
          <p:nvPr>
            <p:extLst>
              <p:ext uri="{D42A27DB-BD31-4B8C-83A1-F6EECF244321}">
                <p14:modId xmlns:p14="http://schemas.microsoft.com/office/powerpoint/2010/main" val="710259472"/>
              </p:ext>
            </p:extLst>
          </p:nvPr>
        </p:nvGraphicFramePr>
        <p:xfrm>
          <a:off x="1894808" y="5691372"/>
          <a:ext cx="8665273" cy="675843"/>
        </p:xfrm>
        <a:graphic>
          <a:graphicData uri="http://schemas.openxmlformats.org/drawingml/2006/table">
            <a:tbl>
              <a:tblPr>
                <a:tableStyleId>{616DA210-FB5B-4158-B5E0-FEB733F419BA}</a:tableStyleId>
              </a:tblPr>
              <a:tblGrid>
                <a:gridCol w="4106981">
                  <a:extLst>
                    <a:ext uri="{9D8B030D-6E8A-4147-A177-3AD203B41FA5}">
                      <a16:colId xmlns:a16="http://schemas.microsoft.com/office/drawing/2014/main" val="20000"/>
                    </a:ext>
                  </a:extLst>
                </a:gridCol>
                <a:gridCol w="4558292">
                  <a:extLst>
                    <a:ext uri="{9D8B030D-6E8A-4147-A177-3AD203B41FA5}">
                      <a16:colId xmlns:a16="http://schemas.microsoft.com/office/drawing/2014/main" val="20001"/>
                    </a:ext>
                  </a:extLst>
                </a:gridCol>
              </a:tblGrid>
              <a:tr h="675843">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kumimoji="0" lang="en-CA" altLang="en-US" sz="2000" b="1" u="none" strike="noStrike" cap="none" normalizeH="0" baseline="0" dirty="0">
                          <a:ln>
                            <a:noFill/>
                          </a:ln>
                          <a:solidFill>
                            <a:srgbClr val="FFD700"/>
                          </a:solidFill>
                          <a:effectLst/>
                          <a:latin typeface="Verdana" panose="020B0604030504040204" pitchFamily="34" charset="0"/>
                          <a:ea typeface="Verdana" panose="020B0604030504040204" pitchFamily="34" charset="0"/>
                          <a:cs typeface="Verdana" panose="020B0604030504040204" pitchFamily="34" charset="0"/>
                        </a:rPr>
                        <a:t>   Workforce Break Area </a:t>
                      </a:r>
                      <a:endParaRPr kumimoji="0" lang="en-US" altLang="en-US" sz="2000" b="1" i="0" u="none" strike="noStrike" cap="none" normalizeH="0" baseline="0" dirty="0">
                        <a:ln>
                          <a:noFill/>
                        </a:ln>
                        <a:solidFill>
                          <a:srgbClr val="FFD700"/>
                        </a:solidFill>
                        <a:effectLst/>
                        <a:latin typeface="Verdana" panose="020B0604030504040204" pitchFamily="34" charset="0"/>
                        <a:ea typeface="Verdana" panose="020B0604030504040204" pitchFamily="34" charset="0"/>
                        <a:cs typeface="Verdana" panose="020B0604030504040204" pitchFamily="34" charset="0"/>
                      </a:endParaRPr>
                    </a:p>
                  </a:txBody>
                  <a:tcPr marL="68575" marR="68575" marT="34290" marB="34290" anchor="ctr" horzOverflow="overflow">
                    <a:solidFill>
                      <a:srgbClr val="0000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Pct val="80000"/>
                        <a:buFont typeface="Times" pitchFamily="18" charset="0"/>
                        <a:buNone/>
                        <a:tabLst/>
                      </a:pPr>
                      <a:r>
                        <a:rPr kumimoji="0" lang="en-US" altLang="en-US" sz="2000" b="1" i="0" u="none" strike="noStrike" cap="none" normalizeH="0" baseline="0" dirty="0">
                          <a:ln>
                            <a:noFill/>
                          </a:ln>
                          <a:solidFill>
                            <a:srgbClr val="E98300"/>
                          </a:solidFill>
                          <a:effectLst/>
                          <a:latin typeface="Verdana" panose="020B0604030504040204" pitchFamily="34" charset="0"/>
                          <a:ea typeface="Verdana" panose="020B0604030504040204" pitchFamily="34" charset="0"/>
                          <a:cs typeface="Verdana" panose="020B0604030504040204" pitchFamily="34" charset="0"/>
                        </a:rPr>
                        <a:t> 2</a:t>
                      </a:r>
                      <a:r>
                        <a:rPr kumimoji="0" lang="en-US" altLang="en-US" sz="2000" b="1" i="0" u="none" strike="noStrike" cap="none" normalizeH="0" baseline="30000" dirty="0">
                          <a:ln>
                            <a:noFill/>
                          </a:ln>
                          <a:solidFill>
                            <a:srgbClr val="E98300"/>
                          </a:solidFill>
                          <a:effectLst/>
                          <a:latin typeface="Verdana" panose="020B0604030504040204" pitchFamily="34" charset="0"/>
                          <a:ea typeface="Verdana" panose="020B0604030504040204" pitchFamily="34" charset="0"/>
                          <a:cs typeface="Verdana" panose="020B0604030504040204" pitchFamily="34" charset="0"/>
                        </a:rPr>
                        <a:t>nd</a:t>
                      </a:r>
                      <a:r>
                        <a:rPr kumimoji="0" lang="en-US" altLang="en-US" sz="2000" b="1" i="0" u="none" strike="noStrike" cap="none" normalizeH="0" baseline="0" dirty="0">
                          <a:ln>
                            <a:noFill/>
                          </a:ln>
                          <a:solidFill>
                            <a:srgbClr val="E98300"/>
                          </a:solidFill>
                          <a:effectLst/>
                          <a:latin typeface="Verdana" panose="020B0604030504040204" pitchFamily="34" charset="0"/>
                          <a:ea typeface="Verdana" panose="020B0604030504040204" pitchFamily="34" charset="0"/>
                          <a:cs typeface="Verdana" panose="020B0604030504040204" pitchFamily="34" charset="0"/>
                        </a:rPr>
                        <a:t> Floor Dominion Ballroom</a:t>
                      </a:r>
                    </a:p>
                  </a:txBody>
                  <a:tcPr marL="68575" marR="68575" marT="34290" marB="34290" anchor="ctr" horzOverflow="overflow"/>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6092305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1127"/>
            <a:ext cx="1754155" cy="157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0"/>
          <p:cNvSpPr>
            <a:spLocks noGrp="1"/>
          </p:cNvSpPr>
          <p:nvPr>
            <p:ph type="title"/>
          </p:nvPr>
        </p:nvSpPr>
        <p:spPr/>
        <p:txBody>
          <a:bodyPr>
            <a:normAutofit fontScale="90000"/>
          </a:bodyPr>
          <a:lstStyle/>
          <a:p>
            <a:pPr lvl="0"/>
            <a:r>
              <a:rPr lang="en-CA" kern="0" dirty="0"/>
              <a:t>WORKFORCE KEY CODE OF CONDUCT POLICIES</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4287023781"/>
              </p:ext>
            </p:extLst>
          </p:nvPr>
        </p:nvGraphicFramePr>
        <p:xfrm>
          <a:off x="223934" y="1342377"/>
          <a:ext cx="11607281" cy="4975860"/>
        </p:xfrm>
        <a:graphic>
          <a:graphicData uri="http://schemas.openxmlformats.org/drawingml/2006/table">
            <a:tbl>
              <a:tblPr firstRow="1" bandRow="1">
                <a:tableStyleId>{2D5ABB26-0587-4C30-8999-92F81FD0307C}</a:tableStyleId>
              </a:tblPr>
              <a:tblGrid>
                <a:gridCol w="5950423">
                  <a:extLst>
                    <a:ext uri="{9D8B030D-6E8A-4147-A177-3AD203B41FA5}">
                      <a16:colId xmlns:a16="http://schemas.microsoft.com/office/drawing/2014/main" val="20000"/>
                    </a:ext>
                  </a:extLst>
                </a:gridCol>
                <a:gridCol w="5656858">
                  <a:extLst>
                    <a:ext uri="{9D8B030D-6E8A-4147-A177-3AD203B41FA5}">
                      <a16:colId xmlns:a16="http://schemas.microsoft.com/office/drawing/2014/main" val="20001"/>
                    </a:ext>
                  </a:extLst>
                </a:gridCol>
              </a:tblGrid>
              <a:tr h="278130">
                <a:tc>
                  <a:txBody>
                    <a:bodyPr/>
                    <a:lstStyle/>
                    <a:p>
                      <a:pPr marL="0" indent="0">
                        <a:lnSpc>
                          <a:spcPct val="100000"/>
                        </a:lnSpc>
                        <a:spcBef>
                          <a:spcPts val="1200"/>
                        </a:spcBef>
                        <a:spcAft>
                          <a:spcPts val="1200"/>
                        </a:spcAft>
                        <a:buClr>
                          <a:srgbClr val="FF0000"/>
                        </a:buClr>
                        <a:buFont typeface="Arial" panose="020B0604020202020204" pitchFamily="34" charset="0"/>
                        <a:buNone/>
                      </a:pPr>
                      <a:r>
                        <a:rPr lang="en-US" sz="2100" b="1" dirty="0">
                          <a:solidFill>
                            <a:schemeClr val="tx1"/>
                          </a:solidFill>
                          <a:latin typeface="Verdana" panose="020B0604030504040204" pitchFamily="34" charset="0"/>
                          <a:ea typeface="Verdana" panose="020B0604030504040204" pitchFamily="34" charset="0"/>
                          <a:cs typeface="Verdana" panose="020B0604030504040204" pitchFamily="34" charset="0"/>
                        </a:rPr>
                        <a:t>Do Not…</a:t>
                      </a:r>
                      <a:endParaRPr lang="en-CA" sz="21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2080" marR="112080" marT="0" marB="0" anchor="ctr"/>
                </a:tc>
                <a:tc>
                  <a:txBody>
                    <a:bodyPr/>
                    <a:lstStyle/>
                    <a:p>
                      <a:pPr marL="0" indent="0">
                        <a:lnSpc>
                          <a:spcPct val="100000"/>
                        </a:lnSpc>
                        <a:spcBef>
                          <a:spcPts val="1200"/>
                        </a:spcBef>
                        <a:spcAft>
                          <a:spcPts val="1200"/>
                        </a:spcAft>
                        <a:buClr>
                          <a:srgbClr val="00B050"/>
                        </a:buClr>
                        <a:buFont typeface="Wingdings" panose="05000000000000000000" pitchFamily="2" charset="2"/>
                        <a:buNone/>
                      </a:pPr>
                      <a:r>
                        <a:rPr lang="en-US" sz="2100" b="1" dirty="0">
                          <a:solidFill>
                            <a:schemeClr val="tx1"/>
                          </a:solidFill>
                          <a:latin typeface="Verdana" panose="020B0604030504040204" pitchFamily="34" charset="0"/>
                          <a:ea typeface="Verdana" panose="020B0604030504040204" pitchFamily="34" charset="0"/>
                          <a:cs typeface="Verdana" panose="020B0604030504040204" pitchFamily="34" charset="0"/>
                        </a:rPr>
                        <a:t>Do…</a:t>
                      </a:r>
                      <a:endParaRPr lang="en-CA" sz="21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2080" marR="112080" marT="0" marB="0" anchor="ctr"/>
                </a:tc>
                <a:extLst>
                  <a:ext uri="{0D108BD9-81ED-4DB2-BD59-A6C34878D82A}">
                    <a16:rowId xmlns:a16="http://schemas.microsoft.com/office/drawing/2014/main" val="10000"/>
                  </a:ext>
                </a:extLst>
              </a:tr>
              <a:tr h="4377690">
                <a:tc>
                  <a:txBody>
                    <a:bodyPr/>
                    <a:lstStyle/>
                    <a:p>
                      <a:pPr marL="457200" lvl="1" indent="-342900">
                        <a:lnSpc>
                          <a:spcPct val="100000"/>
                        </a:lnSpc>
                        <a:spcBef>
                          <a:spcPts val="1200"/>
                        </a:spcBef>
                        <a:spcAft>
                          <a:spcPts val="1200"/>
                        </a:spcAft>
                        <a:buClr>
                          <a:srgbClr val="FF0000"/>
                        </a:buClr>
                        <a:buFont typeface="Arial" panose="020B0604020202020204" pitchFamily="34" charset="0"/>
                        <a:buChar char="X"/>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Speak to the media</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without prior consent. Refer all media inquiries to the Venue Press Manager </a:t>
                      </a:r>
                    </a:p>
                    <a:p>
                      <a:pPr marL="457200" lvl="1" indent="-342900">
                        <a:lnSpc>
                          <a:spcPct val="100000"/>
                        </a:lnSpc>
                        <a:spcBef>
                          <a:spcPts val="1200"/>
                        </a:spcBef>
                        <a:spcAft>
                          <a:spcPts val="1200"/>
                        </a:spcAft>
                        <a:buClr>
                          <a:srgbClr val="FF0000"/>
                        </a:buClr>
                        <a:buFont typeface="Arial" panose="020B0604020202020204" pitchFamily="34" charset="0"/>
                        <a:buChar char="X"/>
                      </a:pPr>
                      <a:r>
                        <a:rPr lang="en-US" sz="16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Smoke in public view (only in designated areas and during breaks)</a:t>
                      </a:r>
                      <a:endParaRPr lang="en-CA" sz="16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457200" marR="0" lvl="1" indent="-342900" algn="l" defTabSz="914354" rtl="0" eaLnBrk="1" fontAlgn="auto" latinLnBrk="0" hangingPunct="1">
                        <a:lnSpc>
                          <a:spcPct val="100000"/>
                        </a:lnSpc>
                        <a:spcBef>
                          <a:spcPts val="1200"/>
                        </a:spcBef>
                        <a:spcAft>
                          <a:spcPts val="1200"/>
                        </a:spcAft>
                        <a:buClr>
                          <a:srgbClr val="FF0000"/>
                        </a:buClr>
                        <a:buSzTx/>
                        <a:buFont typeface="Arial" panose="020B0604020202020204" pitchFamily="34" charset="0"/>
                        <a:buChar char="X"/>
                        <a:tabLst/>
                        <a:defRPr/>
                      </a:pPr>
                      <a:r>
                        <a:rPr lang="en-US" sz="16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Consume alcohol or use illegal drugs</a:t>
                      </a: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marR="0" lvl="1" indent="-342900" algn="l" defTabSz="914354" rtl="0" eaLnBrk="1" fontAlgn="auto" latinLnBrk="0" hangingPunct="1">
                        <a:lnSpc>
                          <a:spcPct val="100000"/>
                        </a:lnSpc>
                        <a:spcBef>
                          <a:spcPts val="1200"/>
                        </a:spcBef>
                        <a:spcAft>
                          <a:spcPts val="1200"/>
                        </a:spcAft>
                        <a:buClr>
                          <a:srgbClr val="FF0000"/>
                        </a:buClr>
                        <a:buSzTx/>
                        <a:buFont typeface="Arial" panose="020B0604020202020204" pitchFamily="34" charset="0"/>
                        <a:buChar char="X"/>
                        <a:tabLst/>
                        <a:defRPr/>
                      </a:pPr>
                      <a:r>
                        <a:rPr lang="en-US" sz="16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Photograph competitors/Games Guests or ask them for autographs</a:t>
                      </a:r>
                    </a:p>
                    <a:p>
                      <a:pPr marL="457200" marR="0" lvl="1" indent="-342900" algn="l" defTabSz="914354" rtl="0" eaLnBrk="1" fontAlgn="auto" latinLnBrk="0" hangingPunct="1">
                        <a:lnSpc>
                          <a:spcPct val="100000"/>
                        </a:lnSpc>
                        <a:spcBef>
                          <a:spcPts val="1200"/>
                        </a:spcBef>
                        <a:spcAft>
                          <a:spcPts val="1200"/>
                        </a:spcAft>
                        <a:buClr>
                          <a:srgbClr val="FF0000"/>
                        </a:buClr>
                        <a:buSzTx/>
                        <a:buFont typeface="Arial" panose="020B0604020202020204" pitchFamily="34" charset="0"/>
                        <a:buChar char="X"/>
                        <a:tabLst/>
                        <a:defRPr/>
                      </a:pP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Socialize on your cell phone or personal devices during your shift</a:t>
                      </a: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marR="0" lvl="1" indent="-342900" algn="l" defTabSz="914354" rtl="0" eaLnBrk="1" fontAlgn="auto" latinLnBrk="0" hangingPunct="1">
                        <a:lnSpc>
                          <a:spcPct val="100000"/>
                        </a:lnSpc>
                        <a:spcBef>
                          <a:spcPts val="1200"/>
                        </a:spcBef>
                        <a:spcAft>
                          <a:spcPts val="1200"/>
                        </a:spcAft>
                        <a:buClr>
                          <a:srgbClr val="FF0000"/>
                        </a:buClr>
                        <a:buSzTx/>
                        <a:buFont typeface="Arial" panose="020B0604020202020204" pitchFamily="34" charset="0"/>
                        <a:buChar char="X"/>
                        <a:tabLst/>
                        <a:defRPr/>
                      </a:pPr>
                      <a:r>
                        <a:rPr lang="en-US" sz="16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Use obscenities, offensive language, harass or treat others in a violent, discriminatory or abusive manner</a:t>
                      </a: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2080" marR="112080" marT="102870" marB="102870" anchor="ctr"/>
                </a:tc>
                <a:tc>
                  <a:txBody>
                    <a:bodyPr/>
                    <a:lstStyle/>
                    <a:p>
                      <a:pPr marL="457200" lvl="1" indent="-342900">
                        <a:lnSpc>
                          <a:spcPct val="100000"/>
                        </a:lnSpc>
                        <a:spcBef>
                          <a:spcPts val="1200"/>
                        </a:spcBef>
                        <a:spcAft>
                          <a:spcPts val="1200"/>
                        </a:spcAft>
                        <a:buClr>
                          <a:srgbClr val="E98300"/>
                        </a:buClr>
                        <a:buFont typeface="Wingdings" panose="05000000000000000000" pitchFamily="2" charset="2"/>
                        <a:buChar char="ü"/>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Comply with the Invictus Games Toronto 2017 Volunteer Code of Conduct</a:t>
                      </a:r>
                    </a:p>
                    <a:p>
                      <a:pPr marL="457200" marR="0" lvl="1" indent="-342900" algn="l" defTabSz="914354" rtl="0" eaLnBrk="1" fontAlgn="auto" latinLnBrk="0" hangingPunct="1">
                        <a:lnSpc>
                          <a:spcPct val="100000"/>
                        </a:lnSpc>
                        <a:spcBef>
                          <a:spcPts val="1200"/>
                        </a:spcBef>
                        <a:spcAft>
                          <a:spcPts val="1200"/>
                        </a:spcAft>
                        <a:buClr>
                          <a:srgbClr val="E98300"/>
                        </a:buClr>
                        <a:buSzTx/>
                        <a:buFont typeface="Wingdings" panose="05000000000000000000" pitchFamily="2" charset="2"/>
                        <a:buChar char="ü"/>
                        <a:tabLst/>
                        <a:defRP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Act according to the established</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policies and procedures</a:t>
                      </a:r>
                    </a:p>
                    <a:p>
                      <a:pPr marL="457200" marR="0" lvl="1" indent="-342900" algn="l" defTabSz="914354" rtl="0" eaLnBrk="1" fontAlgn="auto" latinLnBrk="0" hangingPunct="1">
                        <a:lnSpc>
                          <a:spcPct val="100000"/>
                        </a:lnSpc>
                        <a:spcBef>
                          <a:spcPts val="1200"/>
                        </a:spcBef>
                        <a:spcAft>
                          <a:spcPts val="1200"/>
                        </a:spcAft>
                        <a:buClr>
                          <a:srgbClr val="E98300"/>
                        </a:buClr>
                        <a:buSzTx/>
                        <a:buFont typeface="Wingdings" panose="05000000000000000000" pitchFamily="2" charset="2"/>
                        <a:buChar char="ü"/>
                        <a:tabLst/>
                        <a:defRPr/>
                      </a:pP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Report any instances regarding workforce safety or discrimination to your supervisor</a:t>
                      </a:r>
                    </a:p>
                    <a:p>
                      <a:pPr marL="457200" marR="0" lvl="1" indent="-342900" algn="l" defTabSz="914354" rtl="0" eaLnBrk="1" fontAlgn="auto" latinLnBrk="0" hangingPunct="1">
                        <a:lnSpc>
                          <a:spcPct val="100000"/>
                        </a:lnSpc>
                        <a:spcBef>
                          <a:spcPts val="1200"/>
                        </a:spcBef>
                        <a:spcAft>
                          <a:spcPts val="1200"/>
                        </a:spcAft>
                        <a:buClr>
                          <a:srgbClr val="E98300"/>
                        </a:buClr>
                        <a:buSzTx/>
                        <a:buFont typeface="Wingdings" panose="05000000000000000000" pitchFamily="2" charset="2"/>
                        <a:buChar char="ü"/>
                        <a:tabLst/>
                        <a:defRP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Treat</a:t>
                      </a:r>
                      <a:r>
                        <a:rPr lang="en-US" sz="16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information concerning the Games in a strictly confidential manner</a:t>
                      </a: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marR="0" lvl="1" indent="-342900" algn="l" defTabSz="914354" rtl="0" eaLnBrk="1" fontAlgn="auto" latinLnBrk="0" hangingPunct="1">
                        <a:lnSpc>
                          <a:spcPct val="100000"/>
                        </a:lnSpc>
                        <a:spcBef>
                          <a:spcPts val="1200"/>
                        </a:spcBef>
                        <a:spcAft>
                          <a:spcPts val="1200"/>
                        </a:spcAft>
                        <a:buClr>
                          <a:srgbClr val="E98300"/>
                        </a:buClr>
                        <a:buSzTx/>
                        <a:buFont typeface="Wingdings" panose="05000000000000000000" pitchFamily="2" charset="2"/>
                        <a:buChar char="ü"/>
                        <a:tabLst/>
                        <a:defRP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Provide timely notice to your supervisor if you </a:t>
                      </a: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will be late or cannot make your shift</a:t>
                      </a:r>
                    </a:p>
                    <a:p>
                      <a:pPr marL="457200" marR="0" lvl="1" indent="-342900" algn="l" defTabSz="914354" rtl="0" eaLnBrk="1" fontAlgn="auto" latinLnBrk="0" hangingPunct="1">
                        <a:lnSpc>
                          <a:spcPct val="100000"/>
                        </a:lnSpc>
                        <a:spcBef>
                          <a:spcPts val="1200"/>
                        </a:spcBef>
                        <a:spcAft>
                          <a:spcPts val="1200"/>
                        </a:spcAft>
                        <a:buClr>
                          <a:srgbClr val="E98300"/>
                        </a:buClr>
                        <a:buSzTx/>
                        <a:buFont typeface="Wingdings" panose="05000000000000000000" pitchFamily="2" charset="2"/>
                        <a:buChar char="ü"/>
                        <a:tabLst/>
                        <a:defRPr/>
                      </a:pP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Have</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FUN! </a:t>
                      </a:r>
                      <a:endParaRPr lang="en-CA"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12080" marR="112080" marT="102870" marB="102870"/>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3"/>
          </p:nvPr>
        </p:nvSpPr>
        <p:spPr>
          <a:xfrm>
            <a:off x="4165600" y="6383785"/>
            <a:ext cx="3860800" cy="365125"/>
          </a:xfrm>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13699536"/>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kern="0" dirty="0"/>
              <a:t>DURING AND AFTER YOUR SHIFT</a:t>
            </a:r>
            <a:endParaRPr lang="en-US" dirty="0"/>
          </a:p>
        </p:txBody>
      </p:sp>
      <p:sp>
        <p:nvSpPr>
          <p:cNvPr id="16" name="Content Placeholder 15"/>
          <p:cNvSpPr>
            <a:spLocks noGrp="1"/>
          </p:cNvSpPr>
          <p:nvPr>
            <p:ph sz="half" idx="1"/>
          </p:nvPr>
        </p:nvSpPr>
        <p:spPr>
          <a:xfrm>
            <a:off x="1562100" y="1280159"/>
            <a:ext cx="10191750" cy="4937760"/>
          </a:xfrm>
        </p:spPr>
        <p:txBody>
          <a:bodyPr>
            <a:normAutofit/>
          </a:bodyPr>
          <a:lstStyle/>
          <a:p>
            <a:pPr>
              <a:lnSpc>
                <a:spcPct val="110000"/>
              </a:lnSpc>
              <a:spcBef>
                <a:spcPts val="1200"/>
              </a:spcBef>
              <a:spcAft>
                <a:spcPts val="1200"/>
              </a:spcAft>
              <a:buClr>
                <a:srgbClr val="E98300"/>
              </a:buClr>
              <a:buFont typeface="Wingdings" panose="05000000000000000000" pitchFamily="2" charset="2"/>
              <a:buChar char="ü"/>
              <a:defRPr/>
            </a:pPr>
            <a:r>
              <a:rPr lang="en-CA" altLang="en-US" sz="2600" dirty="0"/>
              <a:t>Wash your hands regularly</a:t>
            </a:r>
          </a:p>
          <a:p>
            <a:pPr>
              <a:lnSpc>
                <a:spcPct val="110000"/>
              </a:lnSpc>
              <a:spcBef>
                <a:spcPts val="1200"/>
              </a:spcBef>
              <a:spcAft>
                <a:spcPts val="1200"/>
              </a:spcAft>
              <a:buClr>
                <a:srgbClr val="E98300"/>
              </a:buClr>
              <a:buFont typeface="Wingdings" panose="05000000000000000000" pitchFamily="2" charset="2"/>
              <a:buChar char="ü"/>
              <a:defRPr/>
            </a:pPr>
            <a:r>
              <a:rPr lang="en-CA" altLang="en-US" sz="2600" dirty="0"/>
              <a:t>Adequate sun protection</a:t>
            </a:r>
          </a:p>
          <a:p>
            <a:pPr>
              <a:lnSpc>
                <a:spcPct val="110000"/>
              </a:lnSpc>
              <a:spcBef>
                <a:spcPts val="1200"/>
              </a:spcBef>
              <a:spcAft>
                <a:spcPts val="1200"/>
              </a:spcAft>
              <a:buClr>
                <a:srgbClr val="E98300"/>
              </a:buClr>
              <a:buFont typeface="Wingdings" panose="05000000000000000000" pitchFamily="2" charset="2"/>
              <a:buChar char="ü"/>
              <a:defRPr/>
            </a:pPr>
            <a:r>
              <a:rPr lang="en-CA" altLang="en-US" sz="2600" dirty="0"/>
              <a:t>Wear appropriate footwear</a:t>
            </a:r>
          </a:p>
          <a:p>
            <a:pPr>
              <a:lnSpc>
                <a:spcPct val="110000"/>
              </a:lnSpc>
              <a:spcBef>
                <a:spcPts val="1200"/>
              </a:spcBef>
              <a:spcAft>
                <a:spcPts val="1200"/>
              </a:spcAft>
              <a:buClr>
                <a:srgbClr val="E98300"/>
              </a:buClr>
              <a:buFont typeface="Wingdings" panose="05000000000000000000" pitchFamily="2" charset="2"/>
              <a:buChar char="ü"/>
              <a:defRPr/>
            </a:pPr>
            <a:r>
              <a:rPr lang="en-CA" altLang="en-US" sz="2600" dirty="0"/>
              <a:t>Stay hydrated and nourished</a:t>
            </a:r>
          </a:p>
          <a:p>
            <a:pPr>
              <a:lnSpc>
                <a:spcPct val="110000"/>
              </a:lnSpc>
              <a:spcBef>
                <a:spcPts val="1200"/>
              </a:spcBef>
              <a:spcAft>
                <a:spcPts val="1200"/>
              </a:spcAft>
              <a:buClr>
                <a:srgbClr val="E98300"/>
              </a:buClr>
              <a:buFont typeface="Wingdings" panose="05000000000000000000" pitchFamily="2" charset="2"/>
              <a:buChar char="ü"/>
              <a:defRPr/>
            </a:pPr>
            <a:r>
              <a:rPr lang="en-US" sz="2400" dirty="0"/>
              <a:t>When your shift is complete, you do not have to check out, but must notify your Supervisor</a:t>
            </a:r>
          </a:p>
          <a:p>
            <a:pPr>
              <a:lnSpc>
                <a:spcPct val="110000"/>
              </a:lnSpc>
              <a:spcBef>
                <a:spcPts val="1200"/>
              </a:spcBef>
              <a:spcAft>
                <a:spcPts val="1200"/>
              </a:spcAft>
              <a:buClr>
                <a:srgbClr val="E98300"/>
              </a:buClr>
              <a:buFont typeface="Wingdings" panose="05000000000000000000" pitchFamily="2" charset="2"/>
              <a:buChar char="ü"/>
              <a:defRPr/>
            </a:pPr>
            <a:r>
              <a:rPr lang="en-US" sz="2400" dirty="0"/>
              <a:t>Ensure you take all your belongings</a:t>
            </a:r>
          </a:p>
          <a:p>
            <a:pPr marL="0" indent="0">
              <a:lnSpc>
                <a:spcPct val="150000"/>
              </a:lnSpc>
              <a:spcBef>
                <a:spcPts val="1200"/>
              </a:spcBef>
              <a:spcAft>
                <a:spcPts val="1200"/>
              </a:spcAft>
              <a:buNone/>
              <a:defRPr/>
            </a:pPr>
            <a:endParaRPr lang="en-CA" altLang="en-US" sz="2600" dirty="0"/>
          </a:p>
          <a:p>
            <a:pPr marL="0" indent="0">
              <a:spcBef>
                <a:spcPts val="1200"/>
              </a:spcBef>
              <a:spcAft>
                <a:spcPts val="1200"/>
              </a:spcAft>
              <a:buNone/>
            </a:pPr>
            <a:endParaRPr lang="en-US" sz="2600" dirty="0"/>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CA" dirty="0"/>
              <a:t>Invictus Games Venue RECCE</a:t>
            </a:r>
          </a:p>
        </p:txBody>
      </p:sp>
    </p:spTree>
    <p:extLst>
      <p:ext uri="{BB962C8B-B14F-4D97-AF65-F5344CB8AC3E}">
        <p14:creationId xmlns:p14="http://schemas.microsoft.com/office/powerpoint/2010/main" val="3072644955"/>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2213863"/>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Village SAFETY PROCEDURES</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295027684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b="18187"/>
          <a:stretch/>
        </p:blipFill>
        <p:spPr>
          <a:xfrm>
            <a:off x="7315200" y="2667001"/>
            <a:ext cx="4114800" cy="4114800"/>
          </a:xfrm>
          <a:prstGeom prst="rect">
            <a:avLst/>
          </a:prstGeom>
        </p:spPr>
      </p:pic>
      <p:sp>
        <p:nvSpPr>
          <p:cNvPr id="14" name="Title 13"/>
          <p:cNvSpPr>
            <a:spLocks noGrp="1"/>
          </p:cNvSpPr>
          <p:nvPr>
            <p:ph type="title"/>
          </p:nvPr>
        </p:nvSpPr>
        <p:spPr/>
        <p:txBody>
          <a:bodyPr>
            <a:normAutofit/>
          </a:bodyPr>
          <a:lstStyle/>
          <a:p>
            <a:pPr lvl="0"/>
            <a:r>
              <a:rPr lang="en-CA" kern="0" dirty="0"/>
              <a:t>GENERAL SAFETY MESSAGE</a:t>
            </a:r>
            <a:endParaRPr lang="en-US" dirty="0"/>
          </a:p>
        </p:txBody>
      </p:sp>
      <p:sp>
        <p:nvSpPr>
          <p:cNvPr id="15" name="Content Placeholder 14"/>
          <p:cNvSpPr>
            <a:spLocks noGrp="1"/>
          </p:cNvSpPr>
          <p:nvPr>
            <p:ph idx="1"/>
          </p:nvPr>
        </p:nvSpPr>
        <p:spPr/>
        <p:txBody>
          <a:bodyPr>
            <a:normAutofit/>
          </a:bodyPr>
          <a:lstStyle/>
          <a:p>
            <a:pPr>
              <a:spcBef>
                <a:spcPts val="1200"/>
              </a:spcBef>
              <a:spcAft>
                <a:spcPts val="1200"/>
              </a:spcAft>
              <a:defRPr/>
            </a:pPr>
            <a:r>
              <a:rPr lang="en-US" sz="2600" dirty="0">
                <a:solidFill>
                  <a:schemeClr val="tx1"/>
                </a:solidFill>
              </a:rPr>
              <a:t>One of our top priorities is ensuring the safety and well-being of all volunteers. </a:t>
            </a:r>
          </a:p>
          <a:p>
            <a:pPr>
              <a:spcBef>
                <a:spcPts val="1200"/>
              </a:spcBef>
              <a:spcAft>
                <a:spcPts val="1200"/>
              </a:spcAft>
              <a:defRPr/>
            </a:pPr>
            <a:r>
              <a:rPr lang="en-US" sz="2600" dirty="0">
                <a:solidFill>
                  <a:schemeClr val="tx1"/>
                </a:solidFill>
              </a:rPr>
              <a:t>Always keep in mind that you have the: </a:t>
            </a:r>
            <a:endParaRPr lang="en-CA" sz="2600" dirty="0">
              <a:solidFill>
                <a:schemeClr val="tx1"/>
              </a:solidFill>
            </a:endParaRPr>
          </a:p>
          <a:p>
            <a:pPr lvl="1">
              <a:spcBef>
                <a:spcPts val="1200"/>
              </a:spcBef>
              <a:spcAft>
                <a:spcPts val="1200"/>
              </a:spcAft>
              <a:defRPr/>
            </a:pPr>
            <a:r>
              <a:rPr lang="en-US" sz="2600" b="1" dirty="0">
                <a:solidFill>
                  <a:schemeClr val="tx1"/>
                </a:solidFill>
              </a:rPr>
              <a:t>Right to </a:t>
            </a:r>
            <a:r>
              <a:rPr lang="en-US" sz="2600" b="1" dirty="0">
                <a:solidFill>
                  <a:srgbClr val="3A961A"/>
                </a:solidFill>
              </a:rPr>
              <a:t>Know</a:t>
            </a:r>
            <a:endParaRPr lang="en-CA" sz="2600" b="1" dirty="0">
              <a:solidFill>
                <a:srgbClr val="3A961A"/>
              </a:solidFill>
            </a:endParaRPr>
          </a:p>
          <a:p>
            <a:pPr lvl="1">
              <a:spcBef>
                <a:spcPts val="1200"/>
              </a:spcBef>
              <a:spcAft>
                <a:spcPts val="1200"/>
              </a:spcAft>
              <a:defRPr/>
            </a:pPr>
            <a:r>
              <a:rPr lang="en-US" sz="2600" b="1" dirty="0">
                <a:solidFill>
                  <a:schemeClr val="tx1"/>
                </a:solidFill>
              </a:rPr>
              <a:t>Right to </a:t>
            </a:r>
            <a:r>
              <a:rPr lang="en-US" sz="2600" b="1" dirty="0">
                <a:solidFill>
                  <a:srgbClr val="C00000"/>
                </a:solidFill>
              </a:rPr>
              <a:t>Refuse</a:t>
            </a:r>
            <a:endParaRPr lang="en-CA" sz="2600" b="1" dirty="0">
              <a:solidFill>
                <a:srgbClr val="C00000"/>
              </a:solidFill>
            </a:endParaRPr>
          </a:p>
          <a:p>
            <a:pPr lvl="1">
              <a:spcBef>
                <a:spcPts val="1200"/>
              </a:spcBef>
              <a:spcAft>
                <a:spcPts val="1200"/>
              </a:spcAft>
              <a:defRPr/>
            </a:pPr>
            <a:r>
              <a:rPr lang="en-US" sz="2600" b="1" dirty="0">
                <a:solidFill>
                  <a:schemeClr val="tx1"/>
                </a:solidFill>
              </a:rPr>
              <a:t>Right to </a:t>
            </a:r>
            <a:r>
              <a:rPr lang="en-US" sz="2600" b="1" dirty="0">
                <a:solidFill>
                  <a:srgbClr val="FFC000"/>
                </a:solidFill>
              </a:rPr>
              <a:t>Participate</a:t>
            </a:r>
            <a:endParaRPr lang="en-CA" sz="2600" b="1" dirty="0">
              <a:solidFill>
                <a:srgbClr val="FFC000"/>
              </a:solidFill>
            </a:endParaRPr>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5514896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CA" kern="0" dirty="0"/>
              <a:t>SAFETY RESOURCES</a:t>
            </a:r>
            <a:endParaRPr lang="en-US" dirty="0"/>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CA" sz="1800" b="0" i="0" u="none" strike="noStrike" kern="0" cap="none" spc="0" normalizeH="0" baseline="0" noProof="0" dirty="0">
              <a:ln>
                <a:noFill/>
              </a:ln>
              <a:solidFill>
                <a:sysClr val="windowText" lastClr="000000"/>
              </a:solidFill>
              <a:effectLst/>
              <a:uLnTx/>
              <a:uFillTx/>
            </a:endParaRPr>
          </a:p>
        </p:txBody>
      </p:sp>
      <p:graphicFrame>
        <p:nvGraphicFramePr>
          <p:cNvPr id="9" name="Table 8"/>
          <p:cNvGraphicFramePr>
            <a:graphicFrameLocks noGrp="1"/>
          </p:cNvGraphicFramePr>
          <p:nvPr>
            <p:extLst>
              <p:ext uri="{D42A27DB-BD31-4B8C-83A1-F6EECF244321}">
                <p14:modId xmlns:p14="http://schemas.microsoft.com/office/powerpoint/2010/main" val="4219001730"/>
              </p:ext>
            </p:extLst>
          </p:nvPr>
        </p:nvGraphicFramePr>
        <p:xfrm>
          <a:off x="1485900" y="1201420"/>
          <a:ext cx="9601200" cy="5222843"/>
        </p:xfrm>
        <a:graphic>
          <a:graphicData uri="http://schemas.openxmlformats.org/drawingml/2006/table">
            <a:tbl>
              <a:tblPr firstRow="1" bandRow="1">
                <a:effectLst>
                  <a:outerShdw blurRad="76200" dir="13500000" sy="23000" kx="1200000" algn="br" rotWithShape="0">
                    <a:prstClr val="black">
                      <a:alpha val="20000"/>
                    </a:prstClr>
                  </a:outerShdw>
                </a:effectLst>
                <a:tableStyleId>{D7AC3CCA-C797-4891-BE02-D94E43425B78}</a:tableStyleId>
              </a:tblPr>
              <a:tblGrid>
                <a:gridCol w="3200400">
                  <a:extLst>
                    <a:ext uri="{9D8B030D-6E8A-4147-A177-3AD203B41FA5}">
                      <a16:colId xmlns:a16="http://schemas.microsoft.com/office/drawing/2014/main" val="3266939355"/>
                    </a:ext>
                  </a:extLst>
                </a:gridCol>
                <a:gridCol w="6400800">
                  <a:extLst>
                    <a:ext uri="{9D8B030D-6E8A-4147-A177-3AD203B41FA5}">
                      <a16:colId xmlns:a16="http://schemas.microsoft.com/office/drawing/2014/main" val="1766782692"/>
                    </a:ext>
                  </a:extLst>
                </a:gridCol>
              </a:tblGrid>
              <a:tr h="480791">
                <a:tc>
                  <a:txBody>
                    <a:bodyPr/>
                    <a:lstStyle/>
                    <a:p>
                      <a:r>
                        <a:rPr lang="en-CA" sz="2000" dirty="0">
                          <a:latin typeface="Verdana" panose="020B0604030504040204" pitchFamily="34" charset="0"/>
                          <a:ea typeface="Verdana" panose="020B0604030504040204" pitchFamily="34" charset="0"/>
                          <a:cs typeface="Verdana" panose="020B0604030504040204" pitchFamily="34" charset="0"/>
                        </a:rPr>
                        <a:t>Your supervisor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700"/>
                    </a:solidFill>
                  </a:tcPr>
                </a:tc>
                <a:tc>
                  <a:txBody>
                    <a:bodyPr/>
                    <a:lstStyle/>
                    <a:p>
                      <a:r>
                        <a:rPr lang="en-CA" sz="2000" b="0" dirty="0">
                          <a:solidFill>
                            <a:schemeClr val="bg1"/>
                          </a:solidFill>
                          <a:latin typeface="Verdana" panose="020B0604030504040204" pitchFamily="34" charset="0"/>
                          <a:ea typeface="Verdana" panose="020B0604030504040204" pitchFamily="34" charset="0"/>
                          <a:cs typeface="Verdana" panose="020B0604030504040204" pitchFamily="34" charset="0"/>
                        </a:rPr>
                        <a:t>Know</a:t>
                      </a:r>
                      <a:r>
                        <a:rPr lang="en-CA" sz="2000" b="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who your Supervisor is</a:t>
                      </a:r>
                      <a:endParaRPr lang="en-CA" sz="20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4100040808"/>
                  </a:ext>
                </a:extLst>
              </a:tr>
              <a:tr h="1185513">
                <a:tc>
                  <a:txBody>
                    <a:body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Radio Fleet Map and Contacts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700"/>
                    </a:solidFill>
                  </a:tcPr>
                </a:tc>
                <a:tc>
                  <a:txBody>
                    <a:bodyPr/>
                    <a:lstStyle/>
                    <a:p>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Refer to this document to obtain essential</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information when you need it most</a:t>
                      </a:r>
                      <a:endPar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556855583"/>
                  </a:ext>
                </a:extLst>
              </a:tr>
              <a:tr h="1185513">
                <a:tc>
                  <a:txBody>
                    <a:bodyPr/>
                    <a:lstStyle/>
                    <a:p>
                      <a:r>
                        <a:rPr lang="en-CA" sz="2000" b="1" dirty="0">
                          <a:latin typeface="Verdana" panose="020B0604030504040204" pitchFamily="34" charset="0"/>
                          <a:ea typeface="Verdana" panose="020B0604030504040204" pitchFamily="34" charset="0"/>
                          <a:cs typeface="Verdana" panose="020B0604030504040204" pitchFamily="34" charset="0"/>
                        </a:rPr>
                        <a:t>Village Operations</a:t>
                      </a:r>
                      <a:r>
                        <a:rPr lang="en-CA" sz="2000" b="1" baseline="0" dirty="0">
                          <a:latin typeface="Verdana" panose="020B0604030504040204" pitchFamily="34" charset="0"/>
                          <a:ea typeface="Verdana" panose="020B0604030504040204" pitchFamily="34" charset="0"/>
                          <a:cs typeface="Verdana" panose="020B0604030504040204" pitchFamily="34" charset="0"/>
                        </a:rPr>
                        <a:t> Centre (VOC)</a:t>
                      </a:r>
                      <a:endParaRPr lang="en-CA" sz="2000" b="1" dirty="0">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700"/>
                    </a:solidFill>
                  </a:tcPr>
                </a:tc>
                <a:tc>
                  <a:txBody>
                    <a:bodyPr/>
                    <a:lstStyle/>
                    <a:p>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Acts</a:t>
                      </a:r>
                      <a:r>
                        <a:rPr lang="en-CA"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as the “venue incident command centre” in the event of a hazard or major incident</a:t>
                      </a:r>
                      <a:endPar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2717491416"/>
                  </a:ext>
                </a:extLst>
              </a:tr>
              <a:tr h="1185513">
                <a:tc>
                  <a:txBody>
                    <a:bodyPr/>
                    <a:lstStyle/>
                    <a:p>
                      <a:r>
                        <a:rPr lang="en-CA" sz="2000" b="1" dirty="0">
                          <a:latin typeface="Verdana" panose="020B0604030504040204" pitchFamily="34" charset="0"/>
                          <a:ea typeface="Verdana" panose="020B0604030504040204" pitchFamily="34" charset="0"/>
                          <a:cs typeface="Verdana" panose="020B0604030504040204" pitchFamily="34" charset="0"/>
                        </a:rPr>
                        <a:t>Incident Notification</a:t>
                      </a:r>
                      <a:r>
                        <a:rPr lang="en-CA" sz="2000" b="1" baseline="0" dirty="0">
                          <a:latin typeface="Verdana" panose="020B0604030504040204" pitchFamily="34" charset="0"/>
                          <a:ea typeface="Verdana" panose="020B0604030504040204" pitchFamily="34" charset="0"/>
                          <a:cs typeface="Verdana" panose="020B0604030504040204" pitchFamily="34" charset="0"/>
                        </a:rPr>
                        <a:t> </a:t>
                      </a:r>
                      <a:r>
                        <a:rPr lang="en-CA" sz="2000" b="1" dirty="0">
                          <a:latin typeface="Verdana" panose="020B0604030504040204" pitchFamily="34" charset="0"/>
                          <a:ea typeface="Verdana" panose="020B0604030504040204" pitchFamily="34" charset="0"/>
                          <a:cs typeface="Verdana" panose="020B0604030504040204" pitchFamily="34" charset="0"/>
                        </a:rPr>
                        <a:t>Form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700"/>
                    </a:solidFill>
                  </a:tcPr>
                </a:tc>
                <a:tc>
                  <a:txBody>
                    <a:bodyPr/>
                    <a:lstStyle/>
                    <a:p>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Complete this form for all types of incidents and submit to your supervisor or the VOC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262828922"/>
                  </a:ext>
                </a:extLst>
              </a:tr>
              <a:tr h="1185513">
                <a:tc>
                  <a:txBody>
                    <a:bodyPr/>
                    <a:lstStyle/>
                    <a:p>
                      <a:r>
                        <a:rPr lang="en-CA" sz="2000" b="1" dirty="0">
                          <a:latin typeface="Verdana" panose="020B0604030504040204" pitchFamily="34" charset="0"/>
                          <a:ea typeface="Verdana" panose="020B0604030504040204" pitchFamily="34" charset="0"/>
                          <a:cs typeface="Verdana" panose="020B0604030504040204" pitchFamily="34" charset="0"/>
                        </a:rPr>
                        <a:t>On Site Medical Clinic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700"/>
                    </a:solidFill>
                  </a:tcPr>
                </a:tc>
                <a:tc>
                  <a:txBody>
                    <a:bodyPr/>
                    <a:lstStyle/>
                    <a:p>
                      <a:r>
                        <a:rPr lang="en-CA" sz="2000" dirty="0">
                          <a:solidFill>
                            <a:schemeClr val="bg1"/>
                          </a:solidFill>
                          <a:latin typeface="Verdana" panose="020B0604030504040204" pitchFamily="34" charset="0"/>
                          <a:ea typeface="Verdana" panose="020B0604030504040204" pitchFamily="34" charset="0"/>
                          <a:cs typeface="Verdana" panose="020B0604030504040204" pitchFamily="34" charset="0"/>
                        </a:rPr>
                        <a:t>The Medical Clinic is primarily for Competitors and F&amp;F but will assist volunteers in emergency situations.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3487128061"/>
                  </a:ext>
                </a:extLst>
              </a:tr>
            </a:tbl>
          </a:graphicData>
        </a:graphic>
      </p:graphicFrame>
    </p:spTree>
    <p:extLst>
      <p:ext uri="{BB962C8B-B14F-4D97-AF65-F5344CB8AC3E}">
        <p14:creationId xmlns:p14="http://schemas.microsoft.com/office/powerpoint/2010/main" val="32871323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72200" y="1060009"/>
            <a:ext cx="5781565" cy="5798000"/>
            <a:chOff x="4572000" y="2030203"/>
            <a:chExt cx="4171950" cy="3835021"/>
          </a:xfrm>
        </p:grpSpPr>
        <p:grpSp>
          <p:nvGrpSpPr>
            <p:cNvPr id="12" name="Group 11"/>
            <p:cNvGrpSpPr/>
            <p:nvPr/>
          </p:nvGrpSpPr>
          <p:grpSpPr>
            <a:xfrm>
              <a:off x="4572000" y="2030203"/>
              <a:ext cx="4171950" cy="3835021"/>
              <a:chOff x="4572000" y="2030203"/>
              <a:chExt cx="4171950" cy="3835021"/>
            </a:xfrm>
          </p:grpSpPr>
          <p:pic>
            <p:nvPicPr>
              <p:cNvPr id="14" name="Picture 13"/>
              <p:cNvPicPr>
                <a:picLocks noChangeAspect="1"/>
              </p:cNvPicPr>
              <p:nvPr/>
            </p:nvPicPr>
            <p:blipFill>
              <a:blip r:embed="rId3"/>
              <a:stretch>
                <a:fillRect/>
              </a:stretch>
            </p:blipFill>
            <p:spPr>
              <a:xfrm>
                <a:off x="4572000" y="2030203"/>
                <a:ext cx="4171950" cy="3835021"/>
              </a:xfrm>
              <a:prstGeom prst="rect">
                <a:avLst/>
              </a:prstGeom>
            </p:spPr>
          </p:pic>
          <p:sp>
            <p:nvSpPr>
              <p:cNvPr id="15" name="Rectangle 14"/>
              <p:cNvSpPr/>
              <p:nvPr/>
            </p:nvSpPr>
            <p:spPr>
              <a:xfrm rot="2206300">
                <a:off x="7253062" y="2049467"/>
                <a:ext cx="524840" cy="136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612" b="100000" l="0" r="100000"/>
                      </a14:imgEffect>
                    </a14:imgLayer>
                  </a14:imgProps>
                </a:ext>
              </a:extLst>
            </a:blip>
            <a:stretch>
              <a:fillRect/>
            </a:stretch>
          </p:blipFill>
          <p:spPr>
            <a:xfrm rot="21054862">
              <a:off x="5343013" y="2318379"/>
              <a:ext cx="2850977" cy="2540243"/>
            </a:xfrm>
            <a:prstGeom prst="rect">
              <a:avLst/>
            </a:prstGeom>
          </p:spPr>
        </p:pic>
      </p:grpSp>
      <p:sp>
        <p:nvSpPr>
          <p:cNvPr id="8" name="Title 7"/>
          <p:cNvSpPr>
            <a:spLocks noGrp="1"/>
          </p:cNvSpPr>
          <p:nvPr>
            <p:ph type="title"/>
          </p:nvPr>
        </p:nvSpPr>
        <p:spPr/>
        <p:txBody>
          <a:bodyPr>
            <a:normAutofit/>
          </a:bodyPr>
          <a:lstStyle/>
          <a:p>
            <a:pPr lvl="0"/>
            <a:r>
              <a:rPr lang="en-CA" kern="0" dirty="0"/>
              <a:t>BEFORE WE GET STARTED</a:t>
            </a:r>
            <a:endParaRPr lang="en-US" dirty="0"/>
          </a:p>
        </p:txBody>
      </p:sp>
      <p:sp>
        <p:nvSpPr>
          <p:cNvPr id="10" name="Content Placeholder 9"/>
          <p:cNvSpPr>
            <a:spLocks noGrp="1"/>
          </p:cNvSpPr>
          <p:nvPr>
            <p:ph sz="half" idx="1"/>
          </p:nvPr>
        </p:nvSpPr>
        <p:spPr>
          <a:xfrm>
            <a:off x="1204741" y="1101405"/>
            <a:ext cx="5178987" cy="5441316"/>
          </a:xfrm>
        </p:spPr>
        <p:txBody>
          <a:bodyPr>
            <a:normAutofit fontScale="92500"/>
          </a:bodyPr>
          <a:lstStyle/>
          <a:p>
            <a:pPr>
              <a:lnSpc>
                <a:spcPct val="200000"/>
              </a:lnSpc>
              <a:spcAft>
                <a:spcPts val="0"/>
              </a:spcAft>
            </a:pPr>
            <a:r>
              <a:rPr lang="en-US" sz="2600" dirty="0">
                <a:solidFill>
                  <a:schemeClr val="tx1"/>
                </a:solidFill>
              </a:rPr>
              <a:t>Recce 1½ hour,  </a:t>
            </a:r>
            <a:r>
              <a:rPr lang="en-US" dirty="0">
                <a:solidFill>
                  <a:schemeClr val="tx1"/>
                </a:solidFill>
              </a:rPr>
              <a:t>Tour 1hour </a:t>
            </a:r>
          </a:p>
          <a:p>
            <a:pPr marL="457200" lvl="1" indent="0">
              <a:lnSpc>
                <a:spcPct val="110000"/>
              </a:lnSpc>
              <a:spcAft>
                <a:spcPts val="0"/>
              </a:spcAft>
              <a:buNone/>
            </a:pPr>
            <a:endParaRPr lang="en-US" dirty="0">
              <a:solidFill>
                <a:schemeClr val="tx1"/>
              </a:solidFill>
            </a:endParaRPr>
          </a:p>
          <a:p>
            <a:pPr>
              <a:lnSpc>
                <a:spcPct val="120000"/>
              </a:lnSpc>
              <a:spcAft>
                <a:spcPts val="0"/>
              </a:spcAft>
            </a:pPr>
            <a:r>
              <a:rPr lang="en-US" sz="2600" dirty="0">
                <a:solidFill>
                  <a:schemeClr val="tx1"/>
                </a:solidFill>
              </a:rPr>
              <a:t>Washrooms are at the end of the hall, close to the escalators </a:t>
            </a:r>
          </a:p>
          <a:p>
            <a:pPr>
              <a:lnSpc>
                <a:spcPct val="200000"/>
              </a:lnSpc>
              <a:spcAft>
                <a:spcPts val="0"/>
              </a:spcAft>
            </a:pPr>
            <a:r>
              <a:rPr lang="en-US" sz="2600" dirty="0">
                <a:solidFill>
                  <a:schemeClr val="tx1"/>
                </a:solidFill>
              </a:rPr>
              <a:t>Devices should be silenced </a:t>
            </a:r>
          </a:p>
          <a:p>
            <a:pPr>
              <a:lnSpc>
                <a:spcPct val="200000"/>
              </a:lnSpc>
              <a:spcAft>
                <a:spcPts val="0"/>
              </a:spcAft>
            </a:pPr>
            <a:r>
              <a:rPr lang="en-US" sz="2600" dirty="0">
                <a:solidFill>
                  <a:schemeClr val="tx1"/>
                </a:solidFill>
              </a:rPr>
              <a:t>Safety</a:t>
            </a:r>
          </a:p>
          <a:p>
            <a:pPr>
              <a:lnSpc>
                <a:spcPct val="200000"/>
              </a:lnSpc>
              <a:spcAft>
                <a:spcPts val="0"/>
              </a:spcAft>
            </a:pPr>
            <a:r>
              <a:rPr lang="en-US" sz="2600" dirty="0">
                <a:solidFill>
                  <a:schemeClr val="tx1"/>
                </a:solidFill>
              </a:rPr>
              <a:t>Hold Questions for the tour</a:t>
            </a: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CA" sz="1800" b="0" i="0" u="none" strike="noStrike" kern="0" cap="none" spc="0" normalizeH="0" baseline="0" noProof="0" dirty="0">
              <a:ln>
                <a:noFill/>
              </a:ln>
              <a:solidFill>
                <a:sysClr val="windowText" lastClr="000000"/>
              </a:solidFill>
              <a:effectLst/>
              <a:uLnTx/>
              <a:uFillTx/>
            </a:endParaRPr>
          </a:p>
        </p:txBody>
      </p:sp>
      <p:sp>
        <p:nvSpPr>
          <p:cNvPr id="2" name="Footer Placeholder 1"/>
          <p:cNvSpPr>
            <a:spLocks noGrp="1"/>
          </p:cNvSpPr>
          <p:nvPr>
            <p:ph type="ftr" sz="quarter" idx="3"/>
          </p:nvPr>
        </p:nvSpPr>
        <p:spPr/>
        <p:txBody>
          <a:bodyPr/>
          <a:lstStyle/>
          <a:p>
            <a:r>
              <a:rPr lang="en-CA" dirty="0"/>
              <a:t>Invictus Games Venue RECCE</a:t>
            </a:r>
          </a:p>
        </p:txBody>
      </p:sp>
    </p:spTree>
    <p:extLst>
      <p:ext uri="{BB962C8B-B14F-4D97-AF65-F5344CB8AC3E}">
        <p14:creationId xmlns:p14="http://schemas.microsoft.com/office/powerpoint/2010/main" val="421765430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CA"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0" y="237862"/>
            <a:ext cx="12192000" cy="7860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0" y="338505"/>
            <a:ext cx="121920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3200" b="1" kern="0" dirty="0">
                <a:solidFill>
                  <a:srgbClr val="FFD700"/>
                </a:solidFill>
                <a:latin typeface="Verdana" panose="020B0604030504040204" pitchFamily="34" charset="0"/>
                <a:ea typeface="Verdana" panose="020B0604030504040204" pitchFamily="34" charset="0"/>
                <a:cs typeface="Verdana" panose="020B0604030504040204" pitchFamily="34" charset="0"/>
              </a:rPr>
              <a:t>RESPONDING TO AN INCIDENT</a:t>
            </a:r>
            <a:endParaRPr kumimoji="0" lang="en-CA" sz="1600" b="0" i="0" u="none" strike="noStrike" kern="0" cap="none" spc="0" normalizeH="0" baseline="0" noProof="0" dirty="0">
              <a:ln>
                <a:noFill/>
              </a:ln>
              <a:solidFill>
                <a:srgbClr val="FFD7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CA" dirty="0"/>
          </a:p>
        </p:txBody>
      </p:sp>
      <p:pic>
        <p:nvPicPr>
          <p:cNvPr id="12" name="Picture 11"/>
          <p:cNvPicPr>
            <a:picLocks noChangeAspect="1"/>
          </p:cNvPicPr>
          <p:nvPr/>
        </p:nvPicPr>
        <p:blipFill rotWithShape="1">
          <a:blip r:embed="rId3"/>
          <a:srcRect l="14559" t="28751" r="67171" b="1"/>
          <a:stretch/>
        </p:blipFill>
        <p:spPr>
          <a:xfrm rot="10800000">
            <a:off x="-49840" y="254247"/>
            <a:ext cx="1203020" cy="769678"/>
          </a:xfrm>
          <a:prstGeom prst="rect">
            <a:avLst/>
          </a:prstGeom>
        </p:spPr>
      </p:pic>
      <p:pic>
        <p:nvPicPr>
          <p:cNvPr id="13" name="Picture 12"/>
          <p:cNvPicPr>
            <a:picLocks noChangeAspect="1"/>
          </p:cNvPicPr>
          <p:nvPr/>
        </p:nvPicPr>
        <p:blipFill rotWithShape="1">
          <a:blip r:embed="rId3"/>
          <a:srcRect l="16983" t="30268" r="67798"/>
          <a:stretch/>
        </p:blipFill>
        <p:spPr>
          <a:xfrm rot="10800000" flipH="1">
            <a:off x="11189893" y="254242"/>
            <a:ext cx="1002107" cy="753298"/>
          </a:xfrm>
          <a:prstGeom prst="rect">
            <a:avLst/>
          </a:prstGeom>
        </p:spPr>
      </p:pic>
      <p:sp>
        <p:nvSpPr>
          <p:cNvPr id="19" name="Rectangle 18"/>
          <p:cNvSpPr/>
          <p:nvPr/>
        </p:nvSpPr>
        <p:spPr>
          <a:xfrm>
            <a:off x="266007" y="1300561"/>
            <a:ext cx="11452125" cy="461542"/>
          </a:xfrm>
          <a:prstGeom prst="rect">
            <a:avLst/>
          </a:prstGeom>
        </p:spPr>
        <p:txBody>
          <a:bodyPr wrap="square" numCol="1">
            <a:noAutofit/>
          </a:bodyPr>
          <a:lstStyle/>
          <a:p>
            <a:pPr marR="0" lvl="0" algn="ctr" defTabSz="914400" eaLnBrk="1" fontAlgn="auto" latinLnBrk="0" hangingPunct="1">
              <a:lnSpc>
                <a:spcPct val="120000"/>
              </a:lnSpc>
              <a:spcBef>
                <a:spcPts val="600"/>
              </a:spcBef>
              <a:spcAft>
                <a:spcPts val="600"/>
              </a:spcAft>
              <a:buClr>
                <a:srgbClr val="FFD700"/>
              </a:buClr>
              <a:buSzTx/>
              <a:tabLst/>
              <a:defRPr/>
            </a:pPr>
            <a:r>
              <a:rPr kumimoji="0" lang="en-US" sz="2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If something does happen, use this model to decide</a:t>
            </a:r>
            <a:r>
              <a:rPr kumimoji="0" lang="en-US" sz="2400" b="0" i="0" u="none" strike="noStrike" kern="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what action to take</a:t>
            </a:r>
          </a:p>
          <a:p>
            <a:pPr marR="0" lvl="0" algn="ctr" defTabSz="914400" eaLnBrk="1" fontAlgn="auto" latinLnBrk="0" hangingPunct="1">
              <a:lnSpc>
                <a:spcPct val="120000"/>
              </a:lnSpc>
              <a:spcBef>
                <a:spcPts val="600"/>
              </a:spcBef>
              <a:spcAft>
                <a:spcPts val="600"/>
              </a:spcAft>
              <a:buClr>
                <a:srgbClr val="FFD700"/>
              </a:buClr>
              <a:buSzTx/>
              <a:tabLst/>
              <a:defRPr/>
            </a:pPr>
            <a:endParaRPr kumimoji="0" lang="en-US"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3162525" y="3128922"/>
            <a:ext cx="7212362" cy="707886"/>
          </a:xfrm>
          <a:prstGeom prst="rect">
            <a:avLst/>
          </a:prstGeom>
          <a:noFill/>
        </p:spPr>
        <p:txBody>
          <a:bodyPr wrap="square" rtlCol="0">
            <a:spAutoFit/>
          </a:bodyPr>
          <a:lstStyle/>
          <a:p>
            <a:r>
              <a:rPr lang="en-CA" sz="2000" dirty="0"/>
              <a:t>Does this situation require anyone to act, or not; can we wait?</a:t>
            </a:r>
            <a:br>
              <a:rPr lang="en-CA" sz="2000" dirty="0"/>
            </a:br>
            <a:r>
              <a:rPr lang="en-CA" sz="2000" dirty="0"/>
              <a:t>If action is required- </a:t>
            </a:r>
            <a:r>
              <a:rPr lang="en-CA" sz="2000" b="1" dirty="0"/>
              <a:t>can YOU act</a:t>
            </a:r>
            <a:r>
              <a:rPr lang="en-CA" sz="2000" dirty="0"/>
              <a:t>?</a:t>
            </a:r>
          </a:p>
        </p:txBody>
      </p:sp>
      <p:sp>
        <p:nvSpPr>
          <p:cNvPr id="26" name="TextBox 25"/>
          <p:cNvSpPr txBox="1"/>
          <p:nvPr/>
        </p:nvSpPr>
        <p:spPr>
          <a:xfrm>
            <a:off x="5565913" y="5107523"/>
            <a:ext cx="6536531" cy="1631216"/>
          </a:xfrm>
          <a:prstGeom prst="rect">
            <a:avLst/>
          </a:prstGeom>
          <a:noFill/>
        </p:spPr>
        <p:txBody>
          <a:bodyPr wrap="square" rtlCol="0">
            <a:spAutoFit/>
          </a:bodyPr>
          <a:lstStyle/>
          <a:p>
            <a:pPr defTabSz="449263"/>
            <a:r>
              <a:rPr lang="en-CA" sz="2000" b="1" dirty="0"/>
              <a:t>Who ELSE needs to know?</a:t>
            </a:r>
            <a:br>
              <a:rPr lang="en-CA" sz="2000" b="1" dirty="0"/>
            </a:br>
            <a:r>
              <a:rPr lang="en-CA" sz="2000" dirty="0"/>
              <a:t>Informing is key because it keeps the channel of communication open and you also have the opportunity to verify that you took the right course of action.</a:t>
            </a:r>
          </a:p>
          <a:p>
            <a:pPr defTabSz="449263"/>
            <a:r>
              <a:rPr lang="en-CA" sz="2000" dirty="0">
                <a:latin typeface="Verdana" panose="020B0604030504040204" pitchFamily="34" charset="0"/>
                <a:ea typeface="Verdana" panose="020B0604030504040204" pitchFamily="34" charset="0"/>
                <a:cs typeface="Verdana" panose="020B0604030504040204" pitchFamily="34" charset="0"/>
              </a:rPr>
              <a:t> </a:t>
            </a:r>
          </a:p>
        </p:txBody>
      </p:sp>
      <p:sp>
        <p:nvSpPr>
          <p:cNvPr id="29" name="TextBox 28"/>
          <p:cNvSpPr txBox="1"/>
          <p:nvPr/>
        </p:nvSpPr>
        <p:spPr>
          <a:xfrm>
            <a:off x="4415982" y="4199822"/>
            <a:ext cx="6407627" cy="707886"/>
          </a:xfrm>
          <a:prstGeom prst="rect">
            <a:avLst/>
          </a:prstGeom>
          <a:noFill/>
        </p:spPr>
        <p:txBody>
          <a:bodyPr wrap="square" rtlCol="0">
            <a:spAutoFit/>
          </a:bodyPr>
          <a:lstStyle/>
          <a:p>
            <a:r>
              <a:rPr lang="en-CA" sz="2000" dirty="0"/>
              <a:t>AND/OR is it something you need to escalate to your supervisor/team member or relevant functional area?</a:t>
            </a:r>
          </a:p>
        </p:txBody>
      </p:sp>
      <p:sp>
        <p:nvSpPr>
          <p:cNvPr id="3" name="Rectangle: Rounded Corners 2"/>
          <p:cNvSpPr/>
          <p:nvPr/>
        </p:nvSpPr>
        <p:spPr>
          <a:xfrm>
            <a:off x="2709949" y="1974139"/>
            <a:ext cx="5900651" cy="7423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Ask yourself, </a:t>
            </a:r>
            <a:r>
              <a:rPr lang="en-CA" sz="2400" b="1" dirty="0"/>
              <a:t>DOES THIS REQUIRE ACTION?</a:t>
            </a:r>
          </a:p>
        </p:txBody>
      </p:sp>
      <p:sp>
        <p:nvSpPr>
          <p:cNvPr id="8" name="Cube 7"/>
          <p:cNvSpPr/>
          <p:nvPr/>
        </p:nvSpPr>
        <p:spPr>
          <a:xfrm>
            <a:off x="844600" y="3071324"/>
            <a:ext cx="2197499" cy="994354"/>
          </a:xfrm>
          <a:prstGeom prst="cube">
            <a:avLst/>
          </a:prstGeom>
          <a:solidFill>
            <a:srgbClr val="FFD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ACT</a:t>
            </a:r>
          </a:p>
        </p:txBody>
      </p:sp>
      <p:sp>
        <p:nvSpPr>
          <p:cNvPr id="30" name="Cube 29"/>
          <p:cNvSpPr/>
          <p:nvPr/>
        </p:nvSpPr>
        <p:spPr>
          <a:xfrm>
            <a:off x="2127506" y="4241334"/>
            <a:ext cx="2070038" cy="994354"/>
          </a:xfrm>
          <a:prstGeom prst="cube">
            <a:avLst/>
          </a:prstGeom>
          <a:solidFill>
            <a:srgbClr val="FFD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ESCALATE</a:t>
            </a:r>
          </a:p>
        </p:txBody>
      </p:sp>
      <p:sp>
        <p:nvSpPr>
          <p:cNvPr id="31" name="Cube 30"/>
          <p:cNvSpPr/>
          <p:nvPr/>
        </p:nvSpPr>
        <p:spPr>
          <a:xfrm>
            <a:off x="3162525" y="5406133"/>
            <a:ext cx="2223573" cy="994354"/>
          </a:xfrm>
          <a:prstGeom prst="cube">
            <a:avLst/>
          </a:prstGeom>
          <a:solidFill>
            <a:srgbClr val="FFD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INFORM</a:t>
            </a:r>
          </a:p>
        </p:txBody>
      </p:sp>
    </p:spTree>
    <p:extLst>
      <p:ext uri="{BB962C8B-B14F-4D97-AF65-F5344CB8AC3E}">
        <p14:creationId xmlns:p14="http://schemas.microsoft.com/office/powerpoint/2010/main" val="1734988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 calcmode="lin" valueType="num">
                                      <p:cBhvr additive="base">
                                        <p:cTn id="40"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animBg="1"/>
      <p:bldP spid="30" grpId="0" animBg="1"/>
      <p:bldP spid="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DA966B-103F-4C6A-B4BD-C60D1D2A32FE}"/>
              </a:ext>
            </a:extLst>
          </p:cNvPr>
          <p:cNvSpPr/>
          <p:nvPr/>
        </p:nvSpPr>
        <p:spPr>
          <a:xfrm>
            <a:off x="0" y="5281127"/>
            <a:ext cx="1754155" cy="157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itle 14"/>
          <p:cNvSpPr>
            <a:spLocks noGrp="1"/>
          </p:cNvSpPr>
          <p:nvPr>
            <p:ph type="title"/>
          </p:nvPr>
        </p:nvSpPr>
        <p:spPr/>
        <p:txBody>
          <a:bodyPr/>
          <a:lstStyle/>
          <a:p>
            <a:r>
              <a:rPr lang="en-CA" kern="0" dirty="0"/>
              <a:t>INCIDENTS TO REPORT</a:t>
            </a:r>
            <a:endParaRPr lang="en-US" dirty="0"/>
          </a:p>
        </p:txBody>
      </p:sp>
      <p:sp>
        <p:nvSpPr>
          <p:cNvPr id="16" name="Content Placeholder 15"/>
          <p:cNvSpPr>
            <a:spLocks noGrp="1"/>
          </p:cNvSpPr>
          <p:nvPr>
            <p:ph sz="half" idx="1"/>
          </p:nvPr>
        </p:nvSpPr>
        <p:spPr>
          <a:xfrm>
            <a:off x="245167" y="1155012"/>
            <a:ext cx="8045450" cy="4126115"/>
          </a:xfrm>
        </p:spPr>
        <p:txBody>
          <a:bodyPr>
            <a:normAutofit fontScale="92500"/>
          </a:bodyPr>
          <a:lstStyle/>
          <a:p>
            <a:pPr>
              <a:lnSpc>
                <a:spcPct val="150000"/>
              </a:lnSpc>
              <a:spcAft>
                <a:spcPts val="0"/>
              </a:spcAft>
              <a:defRPr/>
            </a:pPr>
            <a:r>
              <a:rPr lang="en-US" sz="2500" dirty="0">
                <a:solidFill>
                  <a:schemeClr val="tx1"/>
                </a:solidFill>
              </a:rPr>
              <a:t>Injury</a:t>
            </a:r>
          </a:p>
          <a:p>
            <a:pPr>
              <a:lnSpc>
                <a:spcPct val="150000"/>
              </a:lnSpc>
              <a:spcAft>
                <a:spcPts val="0"/>
              </a:spcAft>
              <a:defRPr/>
            </a:pPr>
            <a:r>
              <a:rPr lang="en-US" sz="2500" dirty="0">
                <a:solidFill>
                  <a:schemeClr val="tx1"/>
                </a:solidFill>
              </a:rPr>
              <a:t>Hazard Identification – Tripping, Slipping, Vehicle, Overheads, Wind, Fire, Weather &amp; Crowd</a:t>
            </a:r>
          </a:p>
          <a:p>
            <a:pPr>
              <a:lnSpc>
                <a:spcPct val="150000"/>
              </a:lnSpc>
              <a:spcAft>
                <a:spcPts val="0"/>
              </a:spcAft>
              <a:defRPr/>
            </a:pPr>
            <a:r>
              <a:rPr lang="en-US" sz="2500" dirty="0">
                <a:solidFill>
                  <a:schemeClr val="tx1"/>
                </a:solidFill>
              </a:rPr>
              <a:t>Smoking Reported in interior space</a:t>
            </a:r>
          </a:p>
          <a:p>
            <a:pPr>
              <a:lnSpc>
                <a:spcPct val="150000"/>
              </a:lnSpc>
              <a:spcAft>
                <a:spcPts val="0"/>
              </a:spcAft>
              <a:defRPr/>
            </a:pPr>
            <a:r>
              <a:rPr lang="en-US" sz="2500" dirty="0">
                <a:solidFill>
                  <a:schemeClr val="tx1"/>
                </a:solidFill>
              </a:rPr>
              <a:t>Property Damage / Loss</a:t>
            </a:r>
          </a:p>
          <a:p>
            <a:pPr>
              <a:lnSpc>
                <a:spcPct val="150000"/>
              </a:lnSpc>
              <a:spcAft>
                <a:spcPts val="0"/>
              </a:spcAft>
              <a:defRPr/>
            </a:pPr>
            <a:r>
              <a:rPr lang="en-US" sz="2500" dirty="0">
                <a:solidFill>
                  <a:schemeClr val="tx1"/>
                </a:solidFill>
              </a:rPr>
              <a:t>Physical altercations</a:t>
            </a:r>
          </a:p>
          <a:p>
            <a:pPr>
              <a:lnSpc>
                <a:spcPct val="150000"/>
              </a:lnSpc>
              <a:spcAft>
                <a:spcPts val="0"/>
              </a:spcAft>
              <a:defRPr/>
            </a:pPr>
            <a:r>
              <a:rPr lang="en-US" sz="2500" dirty="0">
                <a:solidFill>
                  <a:schemeClr val="tx1"/>
                </a:solidFill>
              </a:rPr>
              <a:t>Lost or missing person </a:t>
            </a: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CA" dirty="0"/>
              <a:t>Invictus Games Venue RECCE</a:t>
            </a:r>
          </a:p>
        </p:txBody>
      </p:sp>
      <p:pic>
        <p:nvPicPr>
          <p:cNvPr id="5" name="Picture 4">
            <a:extLst>
              <a:ext uri="{FF2B5EF4-FFF2-40B4-BE49-F238E27FC236}">
                <a16:creationId xmlns:a16="http://schemas.microsoft.com/office/drawing/2014/main" id="{CC04D4F2-D90C-4F08-8BB4-90AB5BEEC7B7}"/>
              </a:ext>
            </a:extLst>
          </p:cNvPr>
          <p:cNvPicPr>
            <a:picLocks noChangeAspect="1"/>
          </p:cNvPicPr>
          <p:nvPr/>
        </p:nvPicPr>
        <p:blipFill>
          <a:blip r:embed="rId3"/>
          <a:stretch>
            <a:fillRect/>
          </a:stretch>
        </p:blipFill>
        <p:spPr>
          <a:xfrm>
            <a:off x="8948738" y="2863689"/>
            <a:ext cx="3019378" cy="3281363"/>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10AD2A21-C97E-4089-AF71-93118BD1CAF0}"/>
              </a:ext>
            </a:extLst>
          </p:cNvPr>
          <p:cNvPicPr>
            <a:picLocks noChangeAspect="1"/>
          </p:cNvPicPr>
          <p:nvPr/>
        </p:nvPicPr>
        <p:blipFill>
          <a:blip r:embed="rId4"/>
          <a:stretch>
            <a:fillRect/>
          </a:stretch>
        </p:blipFill>
        <p:spPr>
          <a:xfrm>
            <a:off x="8290617" y="1681082"/>
            <a:ext cx="2837065" cy="3224213"/>
          </a:xfrm>
          <a:prstGeom prst="rect">
            <a:avLst/>
          </a:prstGeom>
          <a:ln>
            <a:noFill/>
          </a:ln>
          <a:effectLst>
            <a:outerShdw blurRad="292100" dist="139700" dir="2700000" algn="tl" rotWithShape="0">
              <a:srgbClr val="333333">
                <a:alpha val="65000"/>
              </a:srgbClr>
            </a:outerShdw>
          </a:effectLst>
        </p:spPr>
      </p:pic>
      <p:sp>
        <p:nvSpPr>
          <p:cNvPr id="9" name="Rounded Rectangle 3">
            <a:extLst>
              <a:ext uri="{FF2B5EF4-FFF2-40B4-BE49-F238E27FC236}">
                <a16:creationId xmlns:a16="http://schemas.microsoft.com/office/drawing/2014/main" id="{E9BD4AE8-7B47-4E3B-9C48-A1A5421C9DF7}"/>
              </a:ext>
            </a:extLst>
          </p:cNvPr>
          <p:cNvSpPr/>
          <p:nvPr/>
        </p:nvSpPr>
        <p:spPr>
          <a:xfrm>
            <a:off x="1296235" y="5414959"/>
            <a:ext cx="6426066" cy="695192"/>
          </a:xfrm>
          <a:custGeom>
            <a:avLst/>
            <a:gdLst>
              <a:gd name="connsiteX0" fmla="*/ 0 w 7039154"/>
              <a:gd name="connsiteY0" fmla="*/ 448574 h 897147"/>
              <a:gd name="connsiteX1" fmla="*/ 448574 w 7039154"/>
              <a:gd name="connsiteY1" fmla="*/ 0 h 897147"/>
              <a:gd name="connsiteX2" fmla="*/ 6590581 w 7039154"/>
              <a:gd name="connsiteY2" fmla="*/ 0 h 897147"/>
              <a:gd name="connsiteX3" fmla="*/ 7039155 w 7039154"/>
              <a:gd name="connsiteY3" fmla="*/ 448574 h 897147"/>
              <a:gd name="connsiteX4" fmla="*/ 7039154 w 7039154"/>
              <a:gd name="connsiteY4" fmla="*/ 448574 h 897147"/>
              <a:gd name="connsiteX5" fmla="*/ 6590580 w 7039154"/>
              <a:gd name="connsiteY5" fmla="*/ 897148 h 897147"/>
              <a:gd name="connsiteX6" fmla="*/ 448574 w 7039154"/>
              <a:gd name="connsiteY6" fmla="*/ 897147 h 897147"/>
              <a:gd name="connsiteX7" fmla="*/ 0 w 7039154"/>
              <a:gd name="connsiteY7" fmla="*/ 448573 h 897147"/>
              <a:gd name="connsiteX8" fmla="*/ 0 w 7039154"/>
              <a:gd name="connsiteY8" fmla="*/ 448574 h 897147"/>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8574 h 897148"/>
              <a:gd name="connsiteX1" fmla="*/ 448574 w 7039155"/>
              <a:gd name="connsiteY1" fmla="*/ 0 h 897148"/>
              <a:gd name="connsiteX2" fmla="*/ 6590581 w 7039155"/>
              <a:gd name="connsiteY2" fmla="*/ 0 h 897148"/>
              <a:gd name="connsiteX3" fmla="*/ 7039155 w 7039155"/>
              <a:gd name="connsiteY3" fmla="*/ 448574 h 897148"/>
              <a:gd name="connsiteX4" fmla="*/ 7039154 w 7039155"/>
              <a:gd name="connsiteY4" fmla="*/ 448574 h 897148"/>
              <a:gd name="connsiteX5" fmla="*/ 6590580 w 7039155"/>
              <a:gd name="connsiteY5" fmla="*/ 897148 h 897148"/>
              <a:gd name="connsiteX6" fmla="*/ 448574 w 7039155"/>
              <a:gd name="connsiteY6" fmla="*/ 897147 h 897148"/>
              <a:gd name="connsiteX7" fmla="*/ 0 w 7039155"/>
              <a:gd name="connsiteY7" fmla="*/ 448573 h 897148"/>
              <a:gd name="connsiteX8" fmla="*/ 0 w 7039155"/>
              <a:gd name="connsiteY8" fmla="*/ 448574 h 897148"/>
              <a:gd name="connsiteX0" fmla="*/ 0 w 7039155"/>
              <a:gd name="connsiteY0" fmla="*/ 449901 h 898475"/>
              <a:gd name="connsiteX1" fmla="*/ 448574 w 7039155"/>
              <a:gd name="connsiteY1" fmla="*/ 1327 h 898475"/>
              <a:gd name="connsiteX2" fmla="*/ 6590581 w 7039155"/>
              <a:gd name="connsiteY2" fmla="*/ 1327 h 898475"/>
              <a:gd name="connsiteX3" fmla="*/ 7039155 w 7039155"/>
              <a:gd name="connsiteY3" fmla="*/ 449901 h 898475"/>
              <a:gd name="connsiteX4" fmla="*/ 7039154 w 7039155"/>
              <a:gd name="connsiteY4" fmla="*/ 449901 h 898475"/>
              <a:gd name="connsiteX5" fmla="*/ 6590580 w 7039155"/>
              <a:gd name="connsiteY5" fmla="*/ 898475 h 898475"/>
              <a:gd name="connsiteX6" fmla="*/ 448574 w 7039155"/>
              <a:gd name="connsiteY6" fmla="*/ 898474 h 898475"/>
              <a:gd name="connsiteX7" fmla="*/ 0 w 7039155"/>
              <a:gd name="connsiteY7" fmla="*/ 449900 h 898475"/>
              <a:gd name="connsiteX8" fmla="*/ 0 w 7039155"/>
              <a:gd name="connsiteY8" fmla="*/ 449901 h 8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9155" h="898475">
                <a:moveTo>
                  <a:pt x="0" y="449901"/>
                </a:moveTo>
                <a:cubicBezTo>
                  <a:pt x="38867" y="192112"/>
                  <a:pt x="150592" y="-18770"/>
                  <a:pt x="448574" y="1327"/>
                </a:cubicBezTo>
                <a:cubicBezTo>
                  <a:pt x="2647878" y="149656"/>
                  <a:pt x="4405222" y="53085"/>
                  <a:pt x="6590581" y="1327"/>
                </a:cubicBezTo>
                <a:cubicBezTo>
                  <a:pt x="6890080" y="87591"/>
                  <a:pt x="7039155" y="202160"/>
                  <a:pt x="7039155" y="449901"/>
                </a:cubicBezTo>
                <a:lnTo>
                  <a:pt x="7039154" y="449901"/>
                </a:lnTo>
                <a:cubicBezTo>
                  <a:pt x="7039154" y="697642"/>
                  <a:pt x="6838321" y="898475"/>
                  <a:pt x="6590580" y="898475"/>
                </a:cubicBezTo>
                <a:cubicBezTo>
                  <a:pt x="4336211" y="863969"/>
                  <a:pt x="2478656" y="846715"/>
                  <a:pt x="448574" y="898474"/>
                </a:cubicBezTo>
                <a:cubicBezTo>
                  <a:pt x="166327" y="863968"/>
                  <a:pt x="0" y="697641"/>
                  <a:pt x="0" y="449900"/>
                </a:cubicBezTo>
                <a:lnTo>
                  <a:pt x="0" y="449901"/>
                </a:lnTo>
                <a:close/>
              </a:path>
            </a:pathLst>
          </a:cu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DIN"/>
              </a:rPr>
              <a:t>When in doubt, fill it out!</a:t>
            </a:r>
            <a:endParaRPr lang="en-CA" sz="2800" b="1" dirty="0">
              <a:solidFill>
                <a:srgbClr val="000000"/>
              </a:solidFill>
              <a:latin typeface="DIN"/>
            </a:endParaRPr>
          </a:p>
        </p:txBody>
      </p:sp>
    </p:spTree>
    <p:extLst>
      <p:ext uri="{BB962C8B-B14F-4D97-AF65-F5344CB8AC3E}">
        <p14:creationId xmlns:p14="http://schemas.microsoft.com/office/powerpoint/2010/main" val="1346943472"/>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lvl="0"/>
            <a:r>
              <a:rPr lang="en-CA" kern="0" dirty="0"/>
              <a:t>TO FILL OUT AN INCIDENT REPORT</a:t>
            </a:r>
            <a:endParaRPr lang="en-US" dirty="0"/>
          </a:p>
        </p:txBody>
      </p:sp>
      <p:sp>
        <p:nvSpPr>
          <p:cNvPr id="16" name="Content Placeholder 15"/>
          <p:cNvSpPr>
            <a:spLocks noGrp="1"/>
          </p:cNvSpPr>
          <p:nvPr>
            <p:ph idx="1"/>
          </p:nvPr>
        </p:nvSpPr>
        <p:spPr>
          <a:xfrm>
            <a:off x="171450" y="1045577"/>
            <a:ext cx="12020550" cy="5326485"/>
          </a:xfrm>
        </p:spPr>
        <p:txBody>
          <a:bodyPr>
            <a:normAutofit fontScale="92500" lnSpcReduction="10000"/>
          </a:bodyPr>
          <a:lstStyle/>
          <a:p>
            <a:pPr marL="0" indent="0">
              <a:lnSpc>
                <a:spcPct val="120000"/>
              </a:lnSpc>
              <a:spcBef>
                <a:spcPts val="1200"/>
              </a:spcBef>
              <a:spcAft>
                <a:spcPts val="1200"/>
              </a:spcAft>
              <a:buNone/>
              <a:defRPr/>
            </a:pPr>
            <a:r>
              <a:rPr lang="en-US" altLang="en-US" sz="2800" dirty="0">
                <a:solidFill>
                  <a:schemeClr val="tx1"/>
                </a:solidFill>
              </a:rPr>
              <a:t>Complete an Incident Notification Form for ALL Incidents (available at Workforce Check-in). They must: </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Be completed</a:t>
            </a:r>
            <a:r>
              <a:rPr lang="en-US" altLang="en-US" sz="2600" b="1" dirty="0">
                <a:solidFill>
                  <a:schemeClr val="tx1"/>
                </a:solidFill>
              </a:rPr>
              <a:t> </a:t>
            </a:r>
            <a:r>
              <a:rPr lang="en-US" altLang="en-US" sz="2600" dirty="0">
                <a:solidFill>
                  <a:schemeClr val="tx1"/>
                </a:solidFill>
              </a:rPr>
              <a:t>for all incidents</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Be completed as soon as possible and be legible</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Be detailed (date, time, location, name of person(s) [if provided], nationality, footwear etc.)</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Limited to facts and observations  (no opinions, hypotheses)</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Note if emergency services were requested</a:t>
            </a:r>
          </a:p>
          <a:p>
            <a:pPr>
              <a:lnSpc>
                <a:spcPct val="120000"/>
              </a:lnSpc>
              <a:spcBef>
                <a:spcPts val="0"/>
              </a:spcBef>
              <a:spcAft>
                <a:spcPts val="0"/>
              </a:spcAft>
              <a:buFont typeface="Arial" panose="020B0604020202020204" pitchFamily="34" charset="0"/>
              <a:buChar char="•"/>
              <a:defRPr/>
            </a:pPr>
            <a:r>
              <a:rPr lang="en-US" altLang="en-US" sz="2600" dirty="0">
                <a:solidFill>
                  <a:schemeClr val="tx1"/>
                </a:solidFill>
              </a:rPr>
              <a:t>Take pictures, if possible, and note if CCTV is present</a:t>
            </a:r>
          </a:p>
          <a:p>
            <a:pPr marL="0" indent="0">
              <a:lnSpc>
                <a:spcPct val="120000"/>
              </a:lnSpc>
              <a:spcBef>
                <a:spcPts val="0"/>
              </a:spcBef>
              <a:spcAft>
                <a:spcPts val="0"/>
              </a:spcAft>
              <a:buNone/>
              <a:defRPr/>
            </a:pPr>
            <a:r>
              <a:rPr lang="en-US" altLang="en-US" sz="2600" dirty="0">
                <a:solidFill>
                  <a:schemeClr val="tx1"/>
                </a:solidFill>
              </a:rPr>
              <a:t> </a:t>
            </a:r>
          </a:p>
          <a:p>
            <a:pPr marL="0" indent="0">
              <a:lnSpc>
                <a:spcPct val="120000"/>
              </a:lnSpc>
              <a:spcBef>
                <a:spcPts val="1200"/>
              </a:spcBef>
              <a:spcAft>
                <a:spcPts val="1200"/>
              </a:spcAft>
              <a:buNone/>
              <a:defRPr/>
            </a:pPr>
            <a:r>
              <a:rPr lang="en-US" altLang="en-US" sz="2600" b="1" dirty="0">
                <a:solidFill>
                  <a:schemeClr val="tx1"/>
                </a:solidFill>
              </a:rPr>
              <a:t>         	DELIVER FORMS TO VILLAGE OPERATING CENTRE (VOC)</a:t>
            </a:r>
          </a:p>
          <a:p>
            <a:pPr>
              <a:spcBef>
                <a:spcPts val="1200"/>
              </a:spcBef>
              <a:spcAft>
                <a:spcPts val="1200"/>
              </a:spcAft>
              <a:buFontTx/>
              <a:buChar char="-"/>
              <a:defRPr/>
            </a:pPr>
            <a:endParaRPr lang="en-US" altLang="en-US" sz="2600" dirty="0">
              <a:solidFill>
                <a:schemeClr val="tx1"/>
              </a:solidFill>
            </a:endParaRPr>
          </a:p>
          <a:p>
            <a:pPr>
              <a:spcBef>
                <a:spcPts val="1200"/>
              </a:spcBef>
              <a:spcAft>
                <a:spcPts val="1200"/>
              </a:spcAft>
              <a:buFontTx/>
              <a:buChar char="-"/>
              <a:defRPr/>
            </a:pPr>
            <a:endParaRPr lang="en-US" altLang="en-US" sz="2600" dirty="0">
              <a:solidFill>
                <a:schemeClr val="tx1"/>
              </a:solidFill>
            </a:endParaRPr>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6771645"/>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0C739F-1713-43D2-AEDD-31789E966ED8}"/>
              </a:ext>
            </a:extLst>
          </p:cNvPr>
          <p:cNvSpPr/>
          <p:nvPr/>
        </p:nvSpPr>
        <p:spPr>
          <a:xfrm>
            <a:off x="0" y="5281127"/>
            <a:ext cx="1754155" cy="157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3"/>
          <p:cNvSpPr>
            <a:spLocks noGrp="1"/>
          </p:cNvSpPr>
          <p:nvPr>
            <p:ph type="title"/>
          </p:nvPr>
        </p:nvSpPr>
        <p:spPr/>
        <p:txBody>
          <a:bodyPr>
            <a:normAutofit/>
          </a:bodyPr>
          <a:lstStyle/>
          <a:p>
            <a:pPr lvl="0"/>
            <a:r>
              <a:rPr lang="en-CA" kern="0" dirty="0"/>
              <a:t>SECURITY &amp; SAFETY AT THE VILLAGE</a:t>
            </a:r>
            <a:endParaRPr lang="en-US" dirty="0"/>
          </a:p>
        </p:txBody>
      </p:sp>
      <p:sp>
        <p:nvSpPr>
          <p:cNvPr id="15" name="Content Placeholder 14"/>
          <p:cNvSpPr>
            <a:spLocks noGrp="1"/>
          </p:cNvSpPr>
          <p:nvPr>
            <p:ph sz="half" idx="1"/>
          </p:nvPr>
        </p:nvSpPr>
        <p:spPr>
          <a:xfrm>
            <a:off x="0" y="1079209"/>
            <a:ext cx="8331200" cy="5248011"/>
          </a:xfrm>
        </p:spPr>
        <p:txBody>
          <a:bodyPr>
            <a:noAutofit/>
          </a:bodyPr>
          <a:lstStyle/>
          <a:p>
            <a:pPr>
              <a:spcBef>
                <a:spcPts val="1200"/>
              </a:spcBef>
              <a:defRPr/>
            </a:pPr>
            <a:r>
              <a:rPr lang="en-US" sz="2600" dirty="0">
                <a:solidFill>
                  <a:schemeClr val="tx1"/>
                </a:solidFill>
              </a:rPr>
              <a:t>Every person is responsible for the Security of the Village.</a:t>
            </a:r>
          </a:p>
          <a:p>
            <a:pPr>
              <a:spcBef>
                <a:spcPts val="1200"/>
              </a:spcBef>
              <a:defRPr/>
            </a:pPr>
            <a:r>
              <a:rPr lang="en-US" sz="2600" dirty="0">
                <a:solidFill>
                  <a:schemeClr val="tx1"/>
                </a:solidFill>
              </a:rPr>
              <a:t>The Hotel is still a public building – always be alert.</a:t>
            </a:r>
          </a:p>
          <a:p>
            <a:pPr>
              <a:spcBef>
                <a:spcPts val="1200"/>
              </a:spcBef>
              <a:defRPr/>
            </a:pPr>
            <a:r>
              <a:rPr lang="en-CA" altLang="en-US" sz="2600" dirty="0">
                <a:solidFill>
                  <a:schemeClr val="tx1"/>
                </a:solidFill>
              </a:rPr>
              <a:t>During your shifts be aware of the nearest emergency exits.</a:t>
            </a:r>
            <a:endParaRPr lang="en-US" sz="2600" dirty="0">
              <a:solidFill>
                <a:schemeClr val="tx1"/>
              </a:solidFill>
            </a:endParaRPr>
          </a:p>
          <a:p>
            <a:pPr>
              <a:spcBef>
                <a:spcPts val="1200"/>
              </a:spcBef>
              <a:defRPr/>
            </a:pPr>
            <a:r>
              <a:rPr lang="en-US" sz="2600" dirty="0">
                <a:solidFill>
                  <a:schemeClr val="tx1"/>
                </a:solidFill>
              </a:rPr>
              <a:t>You will see roaming Police throughout the Village. </a:t>
            </a:r>
          </a:p>
          <a:p>
            <a:pPr>
              <a:spcBef>
                <a:spcPts val="1200"/>
              </a:spcBef>
              <a:defRPr/>
            </a:pPr>
            <a:r>
              <a:rPr lang="en-US" sz="2600" dirty="0">
                <a:solidFill>
                  <a:schemeClr val="tx1"/>
                </a:solidFill>
              </a:rPr>
              <a:t>Remember… If you SEE something suspicious – SAY something!</a:t>
            </a:r>
          </a:p>
          <a:p>
            <a:pPr>
              <a:spcBef>
                <a:spcPts val="1200"/>
              </a:spcBef>
              <a:defRPr/>
            </a:pPr>
            <a:r>
              <a:rPr lang="en-US" sz="2600" dirty="0">
                <a:solidFill>
                  <a:schemeClr val="tx1"/>
                </a:solidFill>
              </a:rPr>
              <a:t>Alert your Supervisor or Security</a:t>
            </a:r>
          </a:p>
          <a:p>
            <a:pPr>
              <a:lnSpc>
                <a:spcPct val="110000"/>
              </a:lnSpc>
              <a:spcBef>
                <a:spcPts val="1200"/>
              </a:spcBef>
            </a:pPr>
            <a:endParaRPr lang="en-US" sz="2600" dirty="0"/>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CA" sz="1800" b="0" i="0" u="none" strike="noStrike" kern="0" cap="none" spc="0" normalizeH="0" baseline="0" noProof="0" dirty="0">
              <a:ln>
                <a:noFill/>
              </a:ln>
              <a:solidFill>
                <a:sysClr val="windowText" lastClr="000000"/>
              </a:solidFill>
              <a:effectLst/>
              <a:uLnTx/>
              <a:uFillTx/>
            </a:endParaRPr>
          </a:p>
        </p:txBody>
      </p:sp>
      <p:pic>
        <p:nvPicPr>
          <p:cNvPr id="12" name="Picture 11" descr="hotel lobby.jpg"/>
          <p:cNvPicPr>
            <a:picLocks noChangeAspect="1"/>
          </p:cNvPicPr>
          <p:nvPr/>
        </p:nvPicPr>
        <p:blipFill>
          <a:blip r:embed="rId3"/>
          <a:stretch>
            <a:fillRect/>
          </a:stretch>
        </p:blipFill>
        <p:spPr>
          <a:xfrm>
            <a:off x="8210550" y="1381707"/>
            <a:ext cx="3842885" cy="2152015"/>
          </a:xfrm>
          <a:prstGeom prst="rect">
            <a:avLst/>
          </a:prstGeom>
        </p:spPr>
      </p:pic>
      <p:pic>
        <p:nvPicPr>
          <p:cNvPr id="13" name="Picture 12" descr="waterfall.jpg"/>
          <p:cNvPicPr>
            <a:picLocks noChangeAspect="1"/>
          </p:cNvPicPr>
          <p:nvPr/>
        </p:nvPicPr>
        <p:blipFill>
          <a:blip r:embed="rId4"/>
          <a:stretch>
            <a:fillRect/>
          </a:stretch>
        </p:blipFill>
        <p:spPr>
          <a:xfrm>
            <a:off x="8210550" y="3635269"/>
            <a:ext cx="3862656" cy="2972435"/>
          </a:xfrm>
          <a:prstGeom prst="rect">
            <a:avLst/>
          </a:prstGeom>
        </p:spPr>
      </p:pic>
    </p:spTree>
    <p:extLst>
      <p:ext uri="{BB962C8B-B14F-4D97-AF65-F5344CB8AC3E}">
        <p14:creationId xmlns:p14="http://schemas.microsoft.com/office/powerpoint/2010/main" val="891465076"/>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lvl="0"/>
            <a:r>
              <a:rPr lang="en-CA" kern="0" dirty="0"/>
              <a:t>SECURITY – HOW CAN I HELP?</a:t>
            </a:r>
            <a:endParaRPr lang="en-US" dirty="0"/>
          </a:p>
        </p:txBody>
      </p:sp>
      <p:sp>
        <p:nvSpPr>
          <p:cNvPr id="2" name="Content Placeholder 1"/>
          <p:cNvSpPr>
            <a:spLocks noGrp="1"/>
          </p:cNvSpPr>
          <p:nvPr>
            <p:ph sz="half" idx="1"/>
          </p:nvPr>
        </p:nvSpPr>
        <p:spPr>
          <a:xfrm>
            <a:off x="548640" y="1280159"/>
            <a:ext cx="5410200" cy="4937760"/>
          </a:xfrm>
        </p:spPr>
        <p:txBody>
          <a:bodyPr>
            <a:normAutofit/>
          </a:bodyPr>
          <a:lstStyle/>
          <a:p>
            <a:pPr marL="0" indent="0">
              <a:spcBef>
                <a:spcPts val="600"/>
              </a:spcBef>
              <a:buNone/>
            </a:pPr>
            <a:r>
              <a:rPr lang="en-US" b="1" u="sng" dirty="0"/>
              <a:t>Don’t:</a:t>
            </a:r>
          </a:p>
          <a:p>
            <a:pPr marL="457200" indent="-457200">
              <a:spcBef>
                <a:spcPts val="600"/>
              </a:spcBef>
              <a:buClr>
                <a:srgbClr val="C00000"/>
              </a:buClr>
              <a:buSzPct val="190000"/>
              <a:buFont typeface="Calibri" panose="020F0502020204030204" pitchFamily="34" charset="0"/>
              <a:buChar char="×"/>
            </a:pPr>
            <a:r>
              <a:rPr lang="en-US" sz="2000" dirty="0">
                <a:solidFill>
                  <a:schemeClr val="tx1"/>
                </a:solidFill>
              </a:rPr>
              <a:t>Directly intervene in any suspicious activity.</a:t>
            </a:r>
          </a:p>
          <a:p>
            <a:pPr marL="457200" indent="-457200">
              <a:spcBef>
                <a:spcPts val="600"/>
              </a:spcBef>
              <a:buClr>
                <a:srgbClr val="C00000"/>
              </a:buClr>
              <a:buSzPct val="190000"/>
              <a:buFont typeface="Calibri" panose="020F0502020204030204" pitchFamily="34" charset="0"/>
              <a:buChar char="×"/>
            </a:pPr>
            <a:r>
              <a:rPr lang="en-US" sz="2000" dirty="0">
                <a:solidFill>
                  <a:schemeClr val="tx1"/>
                </a:solidFill>
              </a:rPr>
              <a:t>Don’t attempt to enter areas that you do not have access privileges for</a:t>
            </a:r>
          </a:p>
          <a:p>
            <a:pPr marL="0" indent="0">
              <a:spcBef>
                <a:spcPts val="600"/>
              </a:spcBef>
              <a:buClr>
                <a:srgbClr val="C00000"/>
              </a:buClr>
              <a:buSzPct val="190000"/>
              <a:buNone/>
            </a:pPr>
            <a:endParaRPr lang="en-CA" sz="2000" dirty="0"/>
          </a:p>
        </p:txBody>
      </p:sp>
      <p:sp>
        <p:nvSpPr>
          <p:cNvPr id="18" name="Content Placeholder 17"/>
          <p:cNvSpPr>
            <a:spLocks noGrp="1"/>
          </p:cNvSpPr>
          <p:nvPr>
            <p:ph sz="half" idx="2"/>
          </p:nvPr>
        </p:nvSpPr>
        <p:spPr>
          <a:xfrm>
            <a:off x="6583680" y="1280159"/>
            <a:ext cx="5410200" cy="4937760"/>
          </a:xfrm>
        </p:spPr>
        <p:txBody>
          <a:bodyPr>
            <a:normAutofit/>
          </a:bodyPr>
          <a:lstStyle/>
          <a:p>
            <a:pPr marL="0" indent="0">
              <a:spcBef>
                <a:spcPts val="600"/>
              </a:spcBef>
              <a:buNone/>
            </a:pPr>
            <a:r>
              <a:rPr lang="en-US" b="1" u="sng" dirty="0"/>
              <a:t>Do:</a:t>
            </a:r>
          </a:p>
          <a:p>
            <a:pPr marL="457200" indent="-457200">
              <a:spcBef>
                <a:spcPts val="600"/>
              </a:spcBef>
              <a:buClr>
                <a:srgbClr val="3A961A"/>
              </a:buClr>
              <a:buSzPct val="200000"/>
              <a:buFont typeface="Wingdings" panose="05000000000000000000" pitchFamily="2" charset="2"/>
              <a:buChar char="ü"/>
            </a:pPr>
            <a:r>
              <a:rPr lang="en-US" sz="2000" dirty="0">
                <a:solidFill>
                  <a:schemeClr val="tx1"/>
                </a:solidFill>
              </a:rPr>
              <a:t>Know and understand the restricted and prohibited items list.</a:t>
            </a:r>
          </a:p>
          <a:p>
            <a:pPr marL="457200" indent="-457200">
              <a:spcBef>
                <a:spcPts val="600"/>
              </a:spcBef>
              <a:buClr>
                <a:srgbClr val="3A961A"/>
              </a:buClr>
              <a:buSzPct val="200000"/>
              <a:buFont typeface="Wingdings" panose="05000000000000000000" pitchFamily="2" charset="2"/>
              <a:buChar char="ü"/>
            </a:pPr>
            <a:r>
              <a:rPr lang="en-US" sz="2000" dirty="0">
                <a:solidFill>
                  <a:schemeClr val="tx1"/>
                </a:solidFill>
              </a:rPr>
              <a:t>Be polite and courteous with everyone you meet.</a:t>
            </a:r>
          </a:p>
          <a:p>
            <a:pPr marL="457200" indent="-457200">
              <a:spcBef>
                <a:spcPts val="600"/>
              </a:spcBef>
              <a:buClr>
                <a:srgbClr val="3A961A"/>
              </a:buClr>
              <a:buSzPct val="200000"/>
              <a:buFont typeface="Wingdings" panose="05000000000000000000" pitchFamily="2" charset="2"/>
              <a:buChar char="ü"/>
            </a:pPr>
            <a:r>
              <a:rPr lang="en-US" sz="2000" dirty="0">
                <a:solidFill>
                  <a:schemeClr val="tx1"/>
                </a:solidFill>
              </a:rPr>
              <a:t>Be aware, be vigilant and report suspicious activity to your supervisor.</a:t>
            </a:r>
          </a:p>
          <a:p>
            <a:pPr marL="457200" indent="-457200">
              <a:spcBef>
                <a:spcPts val="600"/>
              </a:spcBef>
              <a:buClr>
                <a:srgbClr val="3A961A"/>
              </a:buClr>
              <a:buSzPct val="200000"/>
              <a:buFont typeface="Wingdings" panose="05000000000000000000" pitchFamily="2" charset="2"/>
              <a:buChar char="ü"/>
            </a:pPr>
            <a:r>
              <a:rPr lang="en-US" sz="2000" dirty="0">
                <a:solidFill>
                  <a:schemeClr val="tx1"/>
                </a:solidFill>
              </a:rPr>
              <a:t>Immediately report emergencies to your supervisor or directly to police and security guards.</a:t>
            </a:r>
          </a:p>
        </p:txBody>
      </p:sp>
      <p:sp>
        <p:nvSpPr>
          <p:cNvPr id="4" name="Slide Number Placeholder 5"/>
          <p:cNvSpPr>
            <a:spLocks noGrp="1"/>
          </p:cNvSpPr>
          <p:nvPr>
            <p:ph type="sldNum" sz="quarter" idx="1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CA"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3"/>
          </p:nvPr>
        </p:nvSpPr>
        <p:spPr/>
        <p:txBody>
          <a:bodyPr/>
          <a:lstStyle/>
          <a:p>
            <a:r>
              <a:rPr lang="en-CA" dirty="0"/>
              <a:t>Invictus Games Venue RECCE</a:t>
            </a:r>
          </a:p>
        </p:txBody>
      </p:sp>
      <p:grpSp>
        <p:nvGrpSpPr>
          <p:cNvPr id="19" name="Group 18"/>
          <p:cNvGrpSpPr/>
          <p:nvPr/>
        </p:nvGrpSpPr>
        <p:grpSpPr>
          <a:xfrm>
            <a:off x="1154362" y="4508527"/>
            <a:ext cx="5572544" cy="1689618"/>
            <a:chOff x="3409227" y="5013367"/>
            <a:chExt cx="6348905" cy="967096"/>
          </a:xfrm>
        </p:grpSpPr>
        <p:sp>
          <p:nvSpPr>
            <p:cNvPr id="11" name="Oval 10"/>
            <p:cNvSpPr/>
            <p:nvPr/>
          </p:nvSpPr>
          <p:spPr>
            <a:xfrm>
              <a:off x="3409227" y="5013367"/>
              <a:ext cx="6348905" cy="967096"/>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3955090" y="5185610"/>
              <a:ext cx="5257182" cy="581341"/>
            </a:xfrm>
            <a:prstGeom prst="rect">
              <a:avLst/>
            </a:prstGeom>
            <a:noFill/>
          </p:spPr>
          <p:txBody>
            <a:bodyPr wrap="square" rtlCol="0">
              <a:spAutoFit/>
            </a:bodyPr>
            <a:lstStyle/>
            <a:p>
              <a:pPr algn="ctr">
                <a:spcBef>
                  <a:spcPts val="0"/>
                </a:spcBef>
                <a:spcAft>
                  <a:spcPts val="0"/>
                </a:spcAft>
              </a:pPr>
              <a:r>
                <a:rPr lang="en-US" sz="1500" b="1" dirty="0">
                  <a:latin typeface="Verdana" panose="020B0604030504040204" pitchFamily="34" charset="0"/>
                  <a:ea typeface="Verdana" panose="020B0604030504040204" pitchFamily="34" charset="0"/>
                  <a:cs typeface="Verdana" panose="020B0604030504040204" pitchFamily="34" charset="0"/>
                </a:rPr>
                <a:t>Examples of suspicious activity:</a:t>
              </a:r>
            </a:p>
            <a:p>
              <a:pPr algn="ctr">
                <a:spcBef>
                  <a:spcPts val="0"/>
                </a:spcBef>
                <a:spcAft>
                  <a:spcPts val="0"/>
                </a:spcAft>
              </a:pPr>
              <a:r>
                <a:rPr lang="en-US" sz="1500" dirty="0">
                  <a:latin typeface="Verdana" panose="020B0604030504040204" pitchFamily="34" charset="0"/>
                  <a:ea typeface="Verdana" panose="020B0604030504040204" pitchFamily="34" charset="0"/>
                  <a:cs typeface="Verdana" panose="020B0604030504040204" pitchFamily="34" charset="0"/>
                </a:rPr>
                <a:t>Abandoned packages or bags.</a:t>
              </a:r>
            </a:p>
            <a:p>
              <a:pPr algn="ctr">
                <a:spcBef>
                  <a:spcPts val="0"/>
                </a:spcBef>
                <a:spcAft>
                  <a:spcPts val="0"/>
                </a:spcAft>
              </a:pPr>
              <a:r>
                <a:rPr lang="en-US" sz="1500" dirty="0">
                  <a:latin typeface="Verdana" panose="020B0604030504040204" pitchFamily="34" charset="0"/>
                  <a:ea typeface="Verdana" panose="020B0604030504040204" pitchFamily="34" charset="0"/>
                  <a:cs typeface="Verdana" panose="020B0604030504040204" pitchFamily="34" charset="0"/>
                </a:rPr>
                <a:t>Someone with wrong, forged or stolen accreditation in unauthorized area.</a:t>
              </a:r>
            </a:p>
          </p:txBody>
        </p:sp>
      </p:grpSp>
    </p:spTree>
    <p:extLst>
      <p:ext uri="{BB962C8B-B14F-4D97-AF65-F5344CB8AC3E}">
        <p14:creationId xmlns:p14="http://schemas.microsoft.com/office/powerpoint/2010/main" val="345740700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C46469-A658-4414-AF54-268A16A00716}"/>
              </a:ext>
            </a:extLst>
          </p:cNvPr>
          <p:cNvSpPr/>
          <p:nvPr/>
        </p:nvSpPr>
        <p:spPr>
          <a:xfrm>
            <a:off x="51615" y="5124651"/>
            <a:ext cx="1930400" cy="1655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bg1"/>
              </a:solidFill>
            </a:endParaRPr>
          </a:p>
        </p:txBody>
      </p:sp>
      <p:sp>
        <p:nvSpPr>
          <p:cNvPr id="10" name="Title 9"/>
          <p:cNvSpPr>
            <a:spLocks noGrp="1"/>
          </p:cNvSpPr>
          <p:nvPr>
            <p:ph type="title"/>
          </p:nvPr>
        </p:nvSpPr>
        <p:spPr/>
        <p:txBody>
          <a:bodyPr>
            <a:normAutofit/>
          </a:bodyPr>
          <a:lstStyle/>
          <a:p>
            <a:pPr lvl="0"/>
            <a:r>
              <a:rPr lang="en-CA" kern="0" dirty="0"/>
              <a:t>EMERGENCY FIRST AID AND MEDICAL</a:t>
            </a:r>
            <a:endParaRPr lang="en-US" dirty="0"/>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CA" sz="1800" b="0" i="0" u="none" strike="noStrike" kern="0" cap="none" spc="0" normalizeH="0" baseline="0" noProof="0" dirty="0">
              <a:ln>
                <a:noFill/>
              </a:ln>
              <a:solidFill>
                <a:sysClr val="windowText" lastClr="000000"/>
              </a:solidFill>
              <a:effectLst/>
              <a:uLnTx/>
              <a:uFillTx/>
            </a:endParaRPr>
          </a:p>
        </p:txBody>
      </p:sp>
      <p:pic>
        <p:nvPicPr>
          <p:cNvPr id="8" name="Picture 73" descr="first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76" y="4609936"/>
            <a:ext cx="1403678" cy="140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7">
            <a:extLst>
              <a:ext uri="{FF2B5EF4-FFF2-40B4-BE49-F238E27FC236}">
                <a16:creationId xmlns:a16="http://schemas.microsoft.com/office/drawing/2014/main" id="{44E92246-E325-4E83-811A-E40D234EF1B1}"/>
              </a:ext>
            </a:extLst>
          </p:cNvPr>
          <p:cNvSpPr txBox="1">
            <a:spLocks/>
          </p:cNvSpPr>
          <p:nvPr/>
        </p:nvSpPr>
        <p:spPr>
          <a:xfrm>
            <a:off x="609600" y="1273471"/>
            <a:ext cx="8651429" cy="2993729"/>
          </a:xfrm>
          <a:prstGeom prst="rect">
            <a:avLst/>
          </a:prstGeom>
        </p:spPr>
        <p:txBody>
          <a:bodyPr>
            <a:normAutofit/>
          </a:bodyPr>
          <a:lstStyle>
            <a:lvl1pPr marL="342900" indent="-342900" algn="l" defTabSz="914400" rtl="0" eaLnBrk="1" latinLnBrk="0" hangingPunct="1">
              <a:spcBef>
                <a:spcPts val="300"/>
              </a:spcBef>
              <a:spcAft>
                <a:spcPts val="600"/>
              </a:spcAft>
              <a:buClr>
                <a:srgbClr val="FFD700"/>
              </a:buClr>
              <a:buFont typeface="Wingdings" panose="05000000000000000000" pitchFamily="2" charset="2"/>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300"/>
              </a:spcBef>
              <a:spcAft>
                <a:spcPts val="600"/>
              </a:spcAft>
              <a:buClr>
                <a:srgbClr val="878787"/>
              </a:buClr>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ts val="300"/>
              </a:spcBef>
              <a:spcAft>
                <a:spcPts val="600"/>
              </a:spcAft>
              <a:buClr>
                <a:srgbClr val="FFD700"/>
              </a:buClr>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ts val="300"/>
              </a:spcBef>
              <a:spcAft>
                <a:spcPts val="600"/>
              </a:spcAft>
              <a:buClr>
                <a:srgbClr val="878787"/>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ts val="300"/>
              </a:spcBef>
              <a:spcAft>
                <a:spcPts val="600"/>
              </a:spcAft>
              <a:buClr>
                <a:srgbClr val="FFD700"/>
              </a:buClr>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Bef>
                <a:spcPts val="600"/>
              </a:spcBef>
              <a:buFont typeface="Wingdings" panose="05000000000000000000" pitchFamily="2" charset="2"/>
              <a:buNone/>
            </a:pPr>
            <a:r>
              <a:rPr lang="en-US" sz="2400" dirty="0"/>
              <a:t>In the case of an emergency:</a:t>
            </a:r>
          </a:p>
          <a:p>
            <a:pPr fontAlgn="auto">
              <a:spcBef>
                <a:spcPts val="600"/>
              </a:spcBef>
              <a:buFont typeface="Wingdings" panose="05000000000000000000" pitchFamily="2" charset="2"/>
              <a:buChar char="ü"/>
            </a:pPr>
            <a:r>
              <a:rPr lang="en-US" sz="2400" dirty="0">
                <a:solidFill>
                  <a:schemeClr val="tx1"/>
                </a:solidFill>
              </a:rPr>
              <a:t>Call 911</a:t>
            </a:r>
          </a:p>
          <a:p>
            <a:pPr fontAlgn="auto">
              <a:spcBef>
                <a:spcPts val="600"/>
              </a:spcBef>
              <a:buFont typeface="Wingdings" panose="05000000000000000000" pitchFamily="2" charset="2"/>
              <a:buChar char="ü"/>
            </a:pPr>
            <a:r>
              <a:rPr lang="en-US" sz="2400" dirty="0">
                <a:solidFill>
                  <a:schemeClr val="tx1"/>
                </a:solidFill>
              </a:rPr>
              <a:t>Notify the appropriate FA (MED, SEC) </a:t>
            </a:r>
          </a:p>
          <a:p>
            <a:pPr fontAlgn="auto">
              <a:spcBef>
                <a:spcPts val="600"/>
              </a:spcBef>
              <a:buFont typeface="Wingdings" panose="05000000000000000000" pitchFamily="2" charset="2"/>
              <a:buChar char="ü"/>
            </a:pPr>
            <a:r>
              <a:rPr lang="en-US" sz="2400" dirty="0">
                <a:solidFill>
                  <a:schemeClr val="tx1"/>
                </a:solidFill>
              </a:rPr>
              <a:t>Call Sheraton Security Dispatch by dialing 4977 on any hotel phone, or alert the Front Desk </a:t>
            </a:r>
          </a:p>
          <a:p>
            <a:pPr fontAlgn="auto">
              <a:spcBef>
                <a:spcPts val="600"/>
              </a:spcBef>
              <a:buFont typeface="Wingdings" panose="05000000000000000000" pitchFamily="2" charset="2"/>
              <a:buChar char="ü"/>
            </a:pPr>
            <a:r>
              <a:rPr lang="en-US" sz="2400" dirty="0">
                <a:solidFill>
                  <a:schemeClr val="tx1"/>
                </a:solidFill>
              </a:rPr>
              <a:t>Inform your supervisor through radio or phone</a:t>
            </a:r>
          </a:p>
          <a:p>
            <a:pPr marL="0" indent="0" fontAlgn="auto">
              <a:spcBef>
                <a:spcPts val="600"/>
              </a:spcBef>
              <a:buClr>
                <a:srgbClr val="3A961A"/>
              </a:buClr>
              <a:buSzPct val="200000"/>
              <a:buNone/>
            </a:pPr>
            <a:endParaRPr lang="en-US" sz="2000" dirty="0">
              <a:solidFill>
                <a:schemeClr val="tx1"/>
              </a:solidFill>
            </a:endParaRPr>
          </a:p>
        </p:txBody>
      </p:sp>
      <p:grpSp>
        <p:nvGrpSpPr>
          <p:cNvPr id="13" name="Group 12">
            <a:extLst>
              <a:ext uri="{FF2B5EF4-FFF2-40B4-BE49-F238E27FC236}">
                <a16:creationId xmlns:a16="http://schemas.microsoft.com/office/drawing/2014/main" id="{FEEDED8B-022E-465F-932E-0B930146FC32}"/>
              </a:ext>
            </a:extLst>
          </p:cNvPr>
          <p:cNvGrpSpPr/>
          <p:nvPr/>
        </p:nvGrpSpPr>
        <p:grpSpPr>
          <a:xfrm>
            <a:off x="9095686" y="1691867"/>
            <a:ext cx="2486714" cy="1698170"/>
            <a:chOff x="3409227" y="5091028"/>
            <a:chExt cx="6348905" cy="967096"/>
          </a:xfrm>
        </p:grpSpPr>
        <p:sp>
          <p:nvSpPr>
            <p:cNvPr id="14" name="Oval 13">
              <a:extLst>
                <a:ext uri="{FF2B5EF4-FFF2-40B4-BE49-F238E27FC236}">
                  <a16:creationId xmlns:a16="http://schemas.microsoft.com/office/drawing/2014/main" id="{BEE24292-2146-41F9-B3DF-228E9A466A0D}"/>
                </a:ext>
              </a:extLst>
            </p:cNvPr>
            <p:cNvSpPr/>
            <p:nvPr/>
          </p:nvSpPr>
          <p:spPr>
            <a:xfrm>
              <a:off x="3409227" y="5091028"/>
              <a:ext cx="6348905" cy="967096"/>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85AF845C-55E1-4E85-8992-4430FF76362C}"/>
                </a:ext>
              </a:extLst>
            </p:cNvPr>
            <p:cNvSpPr txBox="1"/>
            <p:nvPr/>
          </p:nvSpPr>
          <p:spPr>
            <a:xfrm>
              <a:off x="3682157" y="5243112"/>
              <a:ext cx="5803043" cy="797508"/>
            </a:xfrm>
            <a:prstGeom prst="rect">
              <a:avLst/>
            </a:prstGeom>
            <a:noFill/>
          </p:spPr>
          <p:txBody>
            <a:bodyPr wrap="square" rtlCol="0">
              <a:spAutoFit/>
            </a:bodyPr>
            <a:lstStyle/>
            <a:p>
              <a:pPr algn="ctr">
                <a:spcBef>
                  <a:spcPts val="0"/>
                </a:spcBef>
                <a:spcAft>
                  <a:spcPts val="0"/>
                </a:spcAft>
              </a:pPr>
              <a:r>
                <a:rPr lang="en-US" sz="1700" b="1" dirty="0">
                  <a:latin typeface="Verdana" panose="020B0604030504040204" pitchFamily="34" charset="0"/>
                  <a:ea typeface="Verdana" panose="020B0604030504040204" pitchFamily="34" charset="0"/>
                  <a:cs typeface="Verdana" panose="020B0604030504040204" pitchFamily="34" charset="0"/>
                </a:rPr>
                <a:t>Medical Clinic Located on Lower Concourse Level</a:t>
              </a:r>
            </a:p>
          </p:txBody>
        </p:sp>
      </p:grpSp>
      <p:grpSp>
        <p:nvGrpSpPr>
          <p:cNvPr id="16" name="Group 15">
            <a:extLst>
              <a:ext uri="{FF2B5EF4-FFF2-40B4-BE49-F238E27FC236}">
                <a16:creationId xmlns:a16="http://schemas.microsoft.com/office/drawing/2014/main" id="{DE8589FD-6F0D-409D-AACC-937F44E7B559}"/>
              </a:ext>
            </a:extLst>
          </p:cNvPr>
          <p:cNvGrpSpPr/>
          <p:nvPr/>
        </p:nvGrpSpPr>
        <p:grpSpPr>
          <a:xfrm>
            <a:off x="9156754" y="3902451"/>
            <a:ext cx="2425646" cy="1772635"/>
            <a:chOff x="3409227" y="5070989"/>
            <a:chExt cx="6348905" cy="967096"/>
          </a:xfrm>
        </p:grpSpPr>
        <p:sp>
          <p:nvSpPr>
            <p:cNvPr id="17" name="Oval 16">
              <a:extLst>
                <a:ext uri="{FF2B5EF4-FFF2-40B4-BE49-F238E27FC236}">
                  <a16:creationId xmlns:a16="http://schemas.microsoft.com/office/drawing/2014/main" id="{CECFC163-D193-4BDC-8000-13538BD2FF0E}"/>
                </a:ext>
              </a:extLst>
            </p:cNvPr>
            <p:cNvSpPr/>
            <p:nvPr/>
          </p:nvSpPr>
          <p:spPr>
            <a:xfrm>
              <a:off x="3409227" y="5070989"/>
              <a:ext cx="6348905" cy="967096"/>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3FFD9F04-BD2F-4F3C-BF85-45DB905CB5D8}"/>
                </a:ext>
              </a:extLst>
            </p:cNvPr>
            <p:cNvSpPr txBox="1"/>
            <p:nvPr/>
          </p:nvSpPr>
          <p:spPr>
            <a:xfrm>
              <a:off x="3682157" y="5274163"/>
              <a:ext cx="5803042" cy="621280"/>
            </a:xfrm>
            <a:prstGeom prst="rect">
              <a:avLst/>
            </a:prstGeom>
            <a:noFill/>
          </p:spPr>
          <p:txBody>
            <a:bodyPr wrap="square" rtlCol="0">
              <a:spAutoFit/>
            </a:bodyPr>
            <a:lstStyle/>
            <a:p>
              <a:pPr algn="ctr">
                <a:spcBef>
                  <a:spcPts val="0"/>
                </a:spcBef>
                <a:spcAft>
                  <a:spcPts val="0"/>
                </a:spcAft>
              </a:pPr>
              <a:r>
                <a:rPr lang="en-US" sz="1700" b="1" dirty="0">
                  <a:latin typeface="Verdana" panose="020B0604030504040204" pitchFamily="34" charset="0"/>
                  <a:ea typeface="Verdana" panose="020B0604030504040204" pitchFamily="34" charset="0"/>
                  <a:cs typeface="Verdana" panose="020B0604030504040204" pitchFamily="34" charset="0"/>
                </a:rPr>
                <a:t>All contact info is attached </a:t>
              </a:r>
            </a:p>
            <a:p>
              <a:pPr algn="ctr">
                <a:spcBef>
                  <a:spcPts val="0"/>
                </a:spcBef>
                <a:spcAft>
                  <a:spcPts val="0"/>
                </a:spcAft>
              </a:pPr>
              <a:r>
                <a:rPr lang="en-US" sz="1700" b="1" dirty="0">
                  <a:latin typeface="Verdana" panose="020B0604030504040204" pitchFamily="34" charset="0"/>
                  <a:ea typeface="Verdana" panose="020B0604030504040204" pitchFamily="34" charset="0"/>
                  <a:cs typeface="Verdana" panose="020B0604030504040204" pitchFamily="34" charset="0"/>
                </a:rPr>
                <a:t>to your Accreditation!</a:t>
              </a:r>
            </a:p>
          </p:txBody>
        </p:sp>
      </p:grpSp>
      <p:sp>
        <p:nvSpPr>
          <p:cNvPr id="6" name="TextBox 5">
            <a:extLst>
              <a:ext uri="{FF2B5EF4-FFF2-40B4-BE49-F238E27FC236}">
                <a16:creationId xmlns:a16="http://schemas.microsoft.com/office/drawing/2014/main" id="{A0CEFE47-3474-4AC9-AD06-D6A5619FCF3E}"/>
              </a:ext>
            </a:extLst>
          </p:cNvPr>
          <p:cNvSpPr txBox="1"/>
          <p:nvPr/>
        </p:nvSpPr>
        <p:spPr>
          <a:xfrm>
            <a:off x="1954992" y="4506554"/>
            <a:ext cx="7097486" cy="2215991"/>
          </a:xfrm>
          <a:prstGeom prst="rect">
            <a:avLst/>
          </a:prstGeom>
          <a:noFill/>
        </p:spPr>
        <p:txBody>
          <a:bodyPr wrap="square" rtlCol="0">
            <a:spAutoFit/>
          </a:bodyPr>
          <a:lstStyle/>
          <a:p>
            <a:r>
              <a:rPr lang="en-US" sz="2400" dirty="0"/>
              <a:t>Our Games Guests (Competitors, F&amp;F and Team Management) are our TOP priority. In addition, Medical is on site and are able to help all client groups including volunteers and general public in emergencies.</a:t>
            </a:r>
          </a:p>
          <a:p>
            <a:endParaRPr lang="en-CA" dirty="0"/>
          </a:p>
        </p:txBody>
      </p:sp>
    </p:spTree>
    <p:extLst>
      <p:ext uri="{BB962C8B-B14F-4D97-AF65-F5344CB8AC3E}">
        <p14:creationId xmlns:p14="http://schemas.microsoft.com/office/powerpoint/2010/main" val="292657970"/>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pPr lvl="0"/>
            <a:r>
              <a:rPr lang="en-CA" kern="0" dirty="0"/>
              <a:t>EVACUATION PROCEDURES</a:t>
            </a:r>
            <a:endParaRPr lang="en-US" dirty="0"/>
          </a:p>
        </p:txBody>
      </p:sp>
      <p:sp>
        <p:nvSpPr>
          <p:cNvPr id="16" name="Content Placeholder 15"/>
          <p:cNvSpPr>
            <a:spLocks noGrp="1"/>
          </p:cNvSpPr>
          <p:nvPr>
            <p:ph idx="1"/>
          </p:nvPr>
        </p:nvSpPr>
        <p:spPr>
          <a:xfrm>
            <a:off x="135775" y="1136735"/>
            <a:ext cx="11920450" cy="5730919"/>
          </a:xfrm>
          <a:solidFill>
            <a:schemeClr val="bg1"/>
          </a:solidFill>
        </p:spPr>
        <p:txBody>
          <a:bodyPr>
            <a:noAutofit/>
          </a:bodyPr>
          <a:lstStyle/>
          <a:p>
            <a:pPr>
              <a:spcBef>
                <a:spcPts val="1200"/>
              </a:spcBef>
            </a:pPr>
            <a:r>
              <a:rPr lang="en-CA" altLang="en-US" sz="2600" dirty="0">
                <a:solidFill>
                  <a:schemeClr val="tx1"/>
                </a:solidFill>
              </a:rPr>
              <a:t>If you encounter a fire, pull the fire alarm (if it is safe to do so)</a:t>
            </a:r>
          </a:p>
          <a:p>
            <a:pPr>
              <a:spcBef>
                <a:spcPts val="1200"/>
              </a:spcBef>
            </a:pPr>
            <a:r>
              <a:rPr lang="en-CA" altLang="en-US" sz="2600" dirty="0">
                <a:solidFill>
                  <a:schemeClr val="tx1"/>
                </a:solidFill>
              </a:rPr>
              <a:t>The Sheraton has a 2 stage Alarm. When you hear an alarm, listen and follow instructions on the PA. </a:t>
            </a:r>
          </a:p>
          <a:p>
            <a:pPr>
              <a:spcBef>
                <a:spcPts val="1200"/>
              </a:spcBef>
            </a:pPr>
            <a:r>
              <a:rPr lang="en-CA" altLang="en-US" sz="2600" dirty="0">
                <a:solidFill>
                  <a:schemeClr val="tx1"/>
                </a:solidFill>
              </a:rPr>
              <a:t>Move quickly to the nearest emergency exit, use only the designated fire stairs, do not use internal stairs or elevators. </a:t>
            </a:r>
          </a:p>
          <a:p>
            <a:pPr fontAlgn="auto">
              <a:spcBef>
                <a:spcPts val="1200"/>
              </a:spcBef>
            </a:pPr>
            <a:r>
              <a:rPr lang="en-CA" altLang="en-US" sz="2600" dirty="0">
                <a:solidFill>
                  <a:schemeClr val="tx1"/>
                </a:solidFill>
              </a:rPr>
              <a:t>Proceed to the designated </a:t>
            </a:r>
            <a:r>
              <a:rPr lang="en-CA" altLang="en-US" sz="2600" b="1" dirty="0">
                <a:solidFill>
                  <a:schemeClr val="tx1"/>
                </a:solidFill>
              </a:rPr>
              <a:t>assembly </a:t>
            </a:r>
            <a:br>
              <a:rPr lang="en-CA" altLang="en-US" sz="2600" b="1" dirty="0">
                <a:solidFill>
                  <a:schemeClr val="tx1"/>
                </a:solidFill>
              </a:rPr>
            </a:br>
            <a:r>
              <a:rPr lang="en-CA" altLang="en-US" sz="2600" b="1" dirty="0">
                <a:solidFill>
                  <a:schemeClr val="tx1"/>
                </a:solidFill>
              </a:rPr>
              <a:t>area at Nathan Phillips Square</a:t>
            </a:r>
          </a:p>
          <a:p>
            <a:pPr fontAlgn="auto">
              <a:spcBef>
                <a:spcPts val="1200"/>
              </a:spcBef>
            </a:pPr>
            <a:r>
              <a:rPr lang="en-CA" altLang="en-US" sz="2600" dirty="0">
                <a:solidFill>
                  <a:schemeClr val="tx1"/>
                </a:solidFill>
              </a:rPr>
              <a:t>At NPS Report in with your Supervisor.</a:t>
            </a:r>
          </a:p>
          <a:p>
            <a:pPr fontAlgn="auto">
              <a:spcBef>
                <a:spcPts val="1200"/>
              </a:spcBef>
            </a:pPr>
            <a:endParaRPr lang="en-CA" altLang="en-US" sz="2600" dirty="0">
              <a:solidFill>
                <a:schemeClr val="tx1"/>
              </a:solidFill>
            </a:endParaRPr>
          </a:p>
        </p:txBody>
      </p:sp>
      <p:sp>
        <p:nvSpPr>
          <p:cNvPr id="3" name="Footer Placeholder 2"/>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CA" sz="1800" b="0" i="0" u="none" strike="noStrike" kern="0" cap="none" spc="0" normalizeH="0" baseline="0" noProof="0" dirty="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C7B5D375-73AB-4C5B-8B88-522477C23A54}"/>
              </a:ext>
            </a:extLst>
          </p:cNvPr>
          <p:cNvPicPr>
            <a:picLocks noChangeAspect="1"/>
          </p:cNvPicPr>
          <p:nvPr/>
        </p:nvPicPr>
        <p:blipFill>
          <a:blip r:embed="rId3"/>
          <a:stretch>
            <a:fillRect/>
          </a:stretch>
        </p:blipFill>
        <p:spPr>
          <a:xfrm>
            <a:off x="8353566" y="3747391"/>
            <a:ext cx="3262084" cy="3040584"/>
          </a:xfrm>
          <a:prstGeom prst="rect">
            <a:avLst/>
          </a:prstGeom>
        </p:spPr>
      </p:pic>
    </p:spTree>
    <p:extLst>
      <p:ext uri="{BB962C8B-B14F-4D97-AF65-F5344CB8AC3E}">
        <p14:creationId xmlns:p14="http://schemas.microsoft.com/office/powerpoint/2010/main" val="3265070557"/>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4540-0039-4A83-A104-F551BF87E967}"/>
              </a:ext>
            </a:extLst>
          </p:cNvPr>
          <p:cNvSpPr>
            <a:spLocks noGrp="1"/>
          </p:cNvSpPr>
          <p:nvPr>
            <p:ph type="title"/>
          </p:nvPr>
        </p:nvSpPr>
        <p:spPr/>
        <p:txBody>
          <a:bodyPr/>
          <a:lstStyle/>
          <a:p>
            <a:r>
              <a:rPr lang="en-CA" dirty="0"/>
              <a:t>ACCESSIBLE MUSTER POINTS</a:t>
            </a:r>
          </a:p>
        </p:txBody>
      </p:sp>
      <p:sp>
        <p:nvSpPr>
          <p:cNvPr id="3" name="Content Placeholder 2">
            <a:extLst>
              <a:ext uri="{FF2B5EF4-FFF2-40B4-BE49-F238E27FC236}">
                <a16:creationId xmlns:a16="http://schemas.microsoft.com/office/drawing/2014/main" id="{9B25037E-6BF1-4B4B-ADE2-B031F95E581C}"/>
              </a:ext>
            </a:extLst>
          </p:cNvPr>
          <p:cNvSpPr>
            <a:spLocks noGrp="1"/>
          </p:cNvSpPr>
          <p:nvPr>
            <p:ph idx="1"/>
          </p:nvPr>
        </p:nvSpPr>
        <p:spPr>
          <a:xfrm>
            <a:off x="138023" y="1409700"/>
            <a:ext cx="11887200" cy="5311774"/>
          </a:xfrm>
          <a:solidFill>
            <a:schemeClr val="bg1"/>
          </a:solidFill>
        </p:spPr>
        <p:txBody>
          <a:bodyPr/>
          <a:lstStyle/>
          <a:p>
            <a:pPr marL="0" indent="0">
              <a:buNone/>
            </a:pPr>
            <a:r>
              <a:rPr lang="en-CA" sz="2800" dirty="0"/>
              <a:t>If a person requires assistance to evacuate, they are to proceed to the following areas (if it is safe to do so): </a:t>
            </a:r>
          </a:p>
          <a:p>
            <a:pPr lvl="1">
              <a:buClr>
                <a:srgbClr val="E98300"/>
              </a:buClr>
              <a:buFont typeface="Wingdings" panose="05000000000000000000" pitchFamily="2" charset="2"/>
              <a:buChar char="§"/>
            </a:pPr>
            <a:r>
              <a:rPr lang="en-CA" sz="2400" dirty="0"/>
              <a:t>Guest rooms - Nearest accessible room </a:t>
            </a:r>
          </a:p>
          <a:p>
            <a:pPr lvl="1">
              <a:buClr>
                <a:srgbClr val="E98300"/>
              </a:buClr>
              <a:buFont typeface="Wingdings" panose="05000000000000000000" pitchFamily="2" charset="2"/>
              <a:buChar char="§"/>
            </a:pPr>
            <a:r>
              <a:rPr lang="en-CA" sz="2400" dirty="0"/>
              <a:t>2nd Floor - Workforce Break Area located in Dominion Ballrooms</a:t>
            </a:r>
          </a:p>
          <a:p>
            <a:pPr lvl="1">
              <a:buClr>
                <a:srgbClr val="E98300"/>
              </a:buClr>
              <a:buFont typeface="Wingdings" panose="05000000000000000000" pitchFamily="2" charset="2"/>
              <a:buChar char="§"/>
            </a:pPr>
            <a:r>
              <a:rPr lang="en-CA" sz="2400" dirty="0"/>
              <a:t>Lower Concourse - Competitor Meal Hall located in Grand Centre Ballroom </a:t>
            </a:r>
          </a:p>
          <a:p>
            <a:pPr lvl="1"/>
            <a:endParaRPr lang="en-CA" dirty="0"/>
          </a:p>
          <a:p>
            <a:pPr marL="57150" indent="0">
              <a:buNone/>
            </a:pPr>
            <a:r>
              <a:rPr lang="en-CA" sz="2800" dirty="0"/>
              <a:t>The Fire department and the hotel will report to these locations to offer assistance. </a:t>
            </a:r>
          </a:p>
        </p:txBody>
      </p:sp>
      <p:sp>
        <p:nvSpPr>
          <p:cNvPr id="4" name="Footer Placeholder 3">
            <a:extLst>
              <a:ext uri="{FF2B5EF4-FFF2-40B4-BE49-F238E27FC236}">
                <a16:creationId xmlns:a16="http://schemas.microsoft.com/office/drawing/2014/main" id="{6C8A37E3-CA50-48A6-A165-25364C6D0B8F}"/>
              </a:ext>
            </a:extLst>
          </p:cNvPr>
          <p:cNvSpPr>
            <a:spLocks noGrp="1"/>
          </p:cNvSpPr>
          <p:nvPr>
            <p:ph type="ftr" sz="quarter" idx="3"/>
          </p:nvPr>
        </p:nvSpPr>
        <p:spPr/>
        <p:txBody>
          <a:bodyPr/>
          <a:lstStyle/>
          <a:p>
            <a:r>
              <a:rPr lang="en-US"/>
              <a:t>Invictus Games Venue RECCE</a:t>
            </a:r>
            <a:endParaRPr lang="en-US" dirty="0"/>
          </a:p>
        </p:txBody>
      </p:sp>
      <p:sp>
        <p:nvSpPr>
          <p:cNvPr id="5" name="Slide Number Placeholder 4">
            <a:extLst>
              <a:ext uri="{FF2B5EF4-FFF2-40B4-BE49-F238E27FC236}">
                <a16:creationId xmlns:a16="http://schemas.microsoft.com/office/drawing/2014/main" id="{192BE1A3-B32C-43E4-BD31-6EFA6C88660A}"/>
              </a:ext>
            </a:extLst>
          </p:cNvPr>
          <p:cNvSpPr>
            <a:spLocks noGrp="1"/>
          </p:cNvSpPr>
          <p:nvPr>
            <p:ph type="sldNum" sz="quarter" idx="4"/>
          </p:nvPr>
        </p:nvSpPr>
        <p:spPr/>
        <p:txBody>
          <a:bodyPr/>
          <a:lstStyle/>
          <a:p>
            <a:fld id="{BC733F11-CCD5-4110-A3AE-7E32CDF7F226}" type="slidenum">
              <a:rPr lang="en-US" smtClean="0"/>
              <a:pPr/>
              <a:t>67</a:t>
            </a:fld>
            <a:endParaRPr lang="en-US" dirty="0"/>
          </a:p>
        </p:txBody>
      </p:sp>
    </p:spTree>
    <p:extLst>
      <p:ext uri="{BB962C8B-B14F-4D97-AF65-F5344CB8AC3E}">
        <p14:creationId xmlns:p14="http://schemas.microsoft.com/office/powerpoint/2010/main" val="1257968940"/>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2334133"/>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ARE YOU READY to see THE VILLAGE?</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356134475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p:cNvSpPr txBox="1"/>
          <p:nvPr/>
        </p:nvSpPr>
        <p:spPr>
          <a:xfrm>
            <a:off x="1786118" y="2244437"/>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Thank You!</a:t>
            </a:r>
          </a:p>
        </p:txBody>
      </p:sp>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Tree>
    <p:extLst>
      <p:ext uri="{BB962C8B-B14F-4D97-AF65-F5344CB8AC3E}">
        <p14:creationId xmlns:p14="http://schemas.microsoft.com/office/powerpoint/2010/main" val="28809323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CA" kern="0" dirty="0"/>
              <a:t>YOUR VILLAGE RESOURCES</a:t>
            </a:r>
            <a:endParaRPr lang="en-US" dirty="0"/>
          </a:p>
        </p:txBody>
      </p:sp>
      <p:sp>
        <p:nvSpPr>
          <p:cNvPr id="2" name="Footer Placeholder 1"/>
          <p:cNvSpPr>
            <a:spLocks noGrp="1"/>
          </p:cNvSpPr>
          <p:nvPr>
            <p:ph type="ftr" sz="quarter" idx="3"/>
          </p:nvPr>
        </p:nvSpPr>
        <p:spPr/>
        <p:txBody>
          <a:bodyPr/>
          <a:lstStyle/>
          <a:p>
            <a:r>
              <a:rPr lang="en-CA" dirty="0"/>
              <a:t>Invictus Games Venue RECCE</a:t>
            </a:r>
          </a:p>
        </p:txBody>
      </p:sp>
      <p:sp>
        <p:nvSpPr>
          <p:cNvPr id="4" name="Slide Number Placeholder 5"/>
          <p:cNvSpPr>
            <a:spLocks noGrp="1"/>
          </p:cNvSpPr>
          <p:nvPr>
            <p:ph type="sldNum" sz="quarter" idx="4"/>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200CA-AF7F-4ED8-A1CA-849751D07063}"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CA" sz="1800" b="0" i="0" u="none" strike="noStrike" kern="0" cap="none" spc="0" normalizeH="0" baseline="0" noProof="0" dirty="0">
              <a:ln>
                <a:noFill/>
              </a:ln>
              <a:solidFill>
                <a:sysClr val="windowText" lastClr="000000"/>
              </a:solidFill>
              <a:effectLst/>
              <a:uLnTx/>
              <a:uFillTx/>
            </a:endParaRPr>
          </a:p>
        </p:txBody>
      </p:sp>
      <p:graphicFrame>
        <p:nvGraphicFramePr>
          <p:cNvPr id="16" name="Table 15"/>
          <p:cNvGraphicFramePr>
            <a:graphicFrameLocks noGrp="1"/>
          </p:cNvGraphicFramePr>
          <p:nvPr>
            <p:extLst>
              <p:ext uri="{D42A27DB-BD31-4B8C-83A1-F6EECF244321}">
                <p14:modId xmlns:p14="http://schemas.microsoft.com/office/powerpoint/2010/main" val="1342997420"/>
              </p:ext>
            </p:extLst>
          </p:nvPr>
        </p:nvGraphicFramePr>
        <p:xfrm>
          <a:off x="1600200" y="1352550"/>
          <a:ext cx="10115550" cy="4210052"/>
        </p:xfrm>
        <a:graphic>
          <a:graphicData uri="http://schemas.openxmlformats.org/drawingml/2006/table">
            <a:tbl>
              <a:tblPr firstCol="1">
                <a:effectLst>
                  <a:outerShdw blurRad="76200" dir="13500000" sy="23000" kx="1200000" algn="br" rotWithShape="0">
                    <a:prstClr val="black">
                      <a:alpha val="20000"/>
                    </a:prstClr>
                  </a:outerShdw>
                </a:effectLst>
                <a:tableStyleId>{5C22544A-7EE6-4342-B048-85BDC9FD1C3A}</a:tableStyleId>
              </a:tblPr>
              <a:tblGrid>
                <a:gridCol w="3678382">
                  <a:extLst>
                    <a:ext uri="{9D8B030D-6E8A-4147-A177-3AD203B41FA5}">
                      <a16:colId xmlns:a16="http://schemas.microsoft.com/office/drawing/2014/main" val="2564058298"/>
                    </a:ext>
                  </a:extLst>
                </a:gridCol>
                <a:gridCol w="6437168">
                  <a:extLst>
                    <a:ext uri="{9D8B030D-6E8A-4147-A177-3AD203B41FA5}">
                      <a16:colId xmlns:a16="http://schemas.microsoft.com/office/drawing/2014/main" val="4008768534"/>
                    </a:ext>
                  </a:extLst>
                </a:gridCol>
              </a:tblGrid>
              <a:tr h="1052513">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Games-time Pocket Guide</a:t>
                      </a:r>
                      <a:endPar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01864" marR="101864" marT="34290" marB="34290" anchor="ctr" horzOverflow="overflow">
                    <a:lnL w="12700" cmpd="sng">
                      <a:noFill/>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rPr>
                        <a:t>Distributed with your uniform and accreditation</a:t>
                      </a:r>
                      <a:endParaRPr lang="en-US"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01864" marR="101864" marT="34290" marB="34290"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4156863"/>
                  </a:ext>
                </a:extLst>
              </a:tr>
              <a:tr h="1052513">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Village Map</a:t>
                      </a:r>
                      <a:endPar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01864" marR="101864" marT="34290" marB="34290" anchor="ctr" horzOverflow="overflow">
                    <a:lnL w="12700" cmpd="sng">
                      <a:noFill/>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CA"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rPr>
                        <a:t>Distributed today, use this during the tour and store in your pocket guide at Games Time! </a:t>
                      </a:r>
                      <a:endParaRPr lang="en-US"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01864" marR="101864" marT="34290" marB="34290"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038404195"/>
                  </a:ext>
                </a:extLst>
              </a:tr>
              <a:tr h="1052513">
                <a:tc>
                  <a:txBody>
                    <a:bodyPr/>
                    <a:lstStyle/>
                    <a:p>
                      <a:pPr marL="0" marR="0" lvl="0" indent="0" algn="ctr"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Radio Fleet Map and Contacts</a:t>
                      </a:r>
                    </a:p>
                  </a:txBody>
                  <a:tcPr marL="101864" marR="101864" marT="34290" marB="34290" anchor="ctr" horzOverflow="overflow">
                    <a:lnL w="12700" cmpd="sng">
                      <a:noFill/>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700"/>
                    </a:solidFill>
                  </a:tcPr>
                </a:tc>
                <a:tc>
                  <a:txBody>
                    <a:body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rPr>
                        <a:t>Provided to you today, attach this to your accreditation</a:t>
                      </a:r>
                    </a:p>
                  </a:txBody>
                  <a:tcPr marL="101864" marR="101864" marT="34290" marB="34290"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74958250"/>
                  </a:ext>
                </a:extLst>
              </a:tr>
              <a:tr h="1052513">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Your supervisor is your best resource!</a:t>
                      </a:r>
                    </a:p>
                  </a:txBody>
                  <a:tcPr marL="101864" marR="101864" marT="34290" marB="34290" anchor="ctr" horzOverflow="overflow">
                    <a:lnL w="12700" cmpd="sng">
                      <a:noFill/>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D700"/>
                    </a:solidFill>
                  </a:tcPr>
                </a:tc>
                <a:tc>
                  <a:txBody>
                    <a:bodyPr/>
                    <a:lstStyle>
                      <a:lvl1pPr>
                        <a:spcBef>
                          <a:spcPct val="20000"/>
                        </a:spcBef>
                        <a:buSzPct val="80000"/>
                        <a:buFont typeface="Times" pitchFamily="18" charset="0"/>
                        <a:defRPr sz="2000">
                          <a:solidFill>
                            <a:srgbClr val="003151"/>
                          </a:solidFill>
                          <a:latin typeface="Arial" panose="020B0604020202020204" pitchFamily="34" charset="0"/>
                          <a:ea typeface="MS PGothic" panose="020B0600070205080204" pitchFamily="34" charset="-128"/>
                        </a:defRPr>
                      </a:lvl1pPr>
                      <a:lvl2pPr marL="742950" indent="-285750">
                        <a:spcBef>
                          <a:spcPct val="20000"/>
                        </a:spcBef>
                        <a:buSzPct val="80000"/>
                        <a:buFont typeface="Times" pitchFamily="18" charset="0"/>
                        <a:defRPr>
                          <a:solidFill>
                            <a:srgbClr val="003151"/>
                          </a:solidFill>
                          <a:latin typeface="Arial" panose="020B0604020202020204" pitchFamily="34" charset="0"/>
                          <a:ea typeface="MS PGothic" panose="020B0600070205080204" pitchFamily="34" charset="-128"/>
                        </a:defRPr>
                      </a:lvl2pPr>
                      <a:lvl3pPr marL="1143000" indent="-228600">
                        <a:spcBef>
                          <a:spcPct val="20000"/>
                        </a:spcBef>
                        <a:buSzPct val="80000"/>
                        <a:buFont typeface="Times" pitchFamily="18" charset="0"/>
                        <a:defRPr sz="1600">
                          <a:solidFill>
                            <a:srgbClr val="003151"/>
                          </a:solidFill>
                          <a:latin typeface="Arial" panose="020B0604020202020204" pitchFamily="34" charset="0"/>
                          <a:ea typeface="MS PGothic" panose="020B0600070205080204" pitchFamily="34" charset="-128"/>
                        </a:defRPr>
                      </a:lvl3pPr>
                      <a:lvl4pPr marL="1600200" indent="-228600">
                        <a:spcBef>
                          <a:spcPct val="20000"/>
                        </a:spcBef>
                        <a:buSzPct val="80000"/>
                        <a:buFont typeface="Times" pitchFamily="18" charset="0"/>
                        <a:defRPr sz="1400">
                          <a:solidFill>
                            <a:srgbClr val="003151"/>
                          </a:solidFill>
                          <a:latin typeface="Arial" panose="020B0604020202020204" pitchFamily="34" charset="0"/>
                          <a:ea typeface="MS PGothic" panose="020B0600070205080204" pitchFamily="34" charset="-128"/>
                        </a:defRPr>
                      </a:lvl4pPr>
                      <a:lvl5pPr marL="2057400" indent="-228600">
                        <a:spcBef>
                          <a:spcPct val="20000"/>
                        </a:spcBef>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80000"/>
                        <a:buFont typeface="Wingdings 2" panose="05020102010507070707" pitchFamily="18" charset="2"/>
                        <a:defRPr sz="1200">
                          <a:solidFill>
                            <a:srgbClr val="00315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Times" pitchFamily="18" charset="0"/>
                        <a:buNone/>
                        <a:tabLst/>
                      </a:pPr>
                      <a:r>
                        <a:rPr lang="en-US"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rPr>
                        <a:t>If</a:t>
                      </a:r>
                      <a:r>
                        <a:rPr lang="en-US" altLang="en-US" sz="2000" b="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you need help, ask your Supervisor!</a:t>
                      </a:r>
                      <a:endParaRPr lang="en-US" altLang="en-US" sz="20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01864" marR="101864" marT="34290" marB="34290"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92451269"/>
                  </a:ext>
                </a:extLst>
              </a:tr>
            </a:tbl>
          </a:graphicData>
        </a:graphic>
      </p:graphicFrame>
    </p:spTree>
    <p:extLst>
      <p:ext uri="{BB962C8B-B14F-4D97-AF65-F5344CB8AC3E}">
        <p14:creationId xmlns:p14="http://schemas.microsoft.com/office/powerpoint/2010/main" val="5361750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 y="4638493"/>
            <a:ext cx="2959127" cy="2219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US" kern="0" cap="all" dirty="0">
                <a:solidFill>
                  <a:srgbClr val="FFCC00"/>
                </a:solidFill>
              </a:rPr>
              <a:t>Invictus Games 2017 Team Behaviours</a:t>
            </a:r>
            <a:endParaRPr lang="en-US" dirty="0"/>
          </a:p>
        </p:txBody>
      </p:sp>
      <p:sp>
        <p:nvSpPr>
          <p:cNvPr id="35" name="TextBox 34"/>
          <p:cNvSpPr txBox="1"/>
          <p:nvPr/>
        </p:nvSpPr>
        <p:spPr>
          <a:xfrm>
            <a:off x="1" y="1225748"/>
            <a:ext cx="12191999" cy="430887"/>
          </a:xfrm>
          <a:prstGeom prst="rect">
            <a:avLst/>
          </a:prstGeom>
          <a:noFill/>
        </p:spPr>
        <p:txBody>
          <a:bodyPr wrap="square" rtlCol="0">
            <a:spAutoFit/>
          </a:bodyPr>
          <a:lstStyle/>
          <a:p>
            <a:pPr marL="0" marR="0" lvl="0" indent="0" algn="ctr" defTabSz="449295" rtl="0" eaLnBrk="1" fontAlgn="auto" latinLnBrk="0" hangingPunct="1">
              <a:lnSpc>
                <a:spcPct val="100000"/>
              </a:lnSpc>
              <a:spcBef>
                <a:spcPts val="0"/>
              </a:spcBef>
              <a:spcAft>
                <a:spcPts val="0"/>
              </a:spcAft>
              <a:buClrTx/>
              <a:buSzTx/>
              <a:buFontTx/>
              <a:buNone/>
              <a:tabLst/>
              <a:defRPr/>
            </a:pPr>
            <a:r>
              <a:rPr kumimoji="0" lang="en-US" sz="2200" b="0" i="0" u="none" strike="noStrike" kern="0" cap="all"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remember: </a:t>
            </a:r>
            <a:r>
              <a:rPr kumimoji="0" lang="en-US" sz="2200" b="1" i="0" u="none" strike="noStrike" kern="0" cap="all" spc="0" normalizeH="0" baseline="0" noProof="0" dirty="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Verdana" panose="020B0604030504040204" pitchFamily="34" charset="0"/>
              </a:rPr>
              <a:t>I am the Master of My Fate, Captain of My Soul</a:t>
            </a:r>
          </a:p>
        </p:txBody>
      </p:sp>
      <p:grpSp>
        <p:nvGrpSpPr>
          <p:cNvPr id="42" name="Group 41"/>
          <p:cNvGrpSpPr/>
          <p:nvPr/>
        </p:nvGrpSpPr>
        <p:grpSpPr>
          <a:xfrm>
            <a:off x="461320" y="1778576"/>
            <a:ext cx="11233225" cy="4752743"/>
            <a:chOff x="461320" y="1778576"/>
            <a:chExt cx="11233225" cy="4752743"/>
          </a:xfrm>
        </p:grpSpPr>
        <p:sp>
          <p:nvSpPr>
            <p:cNvPr id="24" name="TextBox 23"/>
            <p:cNvSpPr txBox="1"/>
            <p:nvPr/>
          </p:nvSpPr>
          <p:spPr>
            <a:xfrm>
              <a:off x="2848765" y="2739223"/>
              <a:ext cx="2029968" cy="3785652"/>
            </a:xfrm>
            <a:prstGeom prst="rect">
              <a:avLst/>
            </a:prstGeom>
            <a:solidFill>
              <a:srgbClr val="FFD700"/>
            </a:solidFill>
            <a:ln w="9525">
              <a:solidFill>
                <a:srgbClr val="FFFFFF"/>
              </a:solidFill>
            </a:ln>
            <a:effectLst>
              <a:innerShdw blurRad="114300">
                <a:prstClr val="black"/>
              </a:innerShdw>
            </a:effectLst>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BE ACCOUNTABLE</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TRUST EACH OTHER</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LEARN AND ADAPT</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SET REALISTIC TIMELINES</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p:txBody>
        </p:sp>
        <p:sp>
          <p:nvSpPr>
            <p:cNvPr id="25" name="TextBox 24"/>
            <p:cNvSpPr txBox="1"/>
            <p:nvPr/>
          </p:nvSpPr>
          <p:spPr>
            <a:xfrm>
              <a:off x="5085749" y="2743114"/>
              <a:ext cx="2029968" cy="3785652"/>
            </a:xfrm>
            <a:prstGeom prst="rect">
              <a:avLst/>
            </a:prstGeom>
            <a:solidFill>
              <a:srgbClr val="58595B"/>
            </a:solidFill>
            <a:ln w="9525">
              <a:solidFill>
                <a:srgbClr val="FFFFFF"/>
              </a:solidFill>
            </a:ln>
            <a:effectLst>
              <a:innerShdw blurRad="114300">
                <a:prstClr val="black"/>
              </a:innerShdw>
            </a:effectLst>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ACT WITH HONESTY AND INTEGRITY</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BE TRANSPARENT</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BE SENSITIVE TO THE CUES</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p:txBody>
        </p:sp>
        <p:sp>
          <p:nvSpPr>
            <p:cNvPr id="26" name="TextBox 25"/>
            <p:cNvSpPr txBox="1"/>
            <p:nvPr/>
          </p:nvSpPr>
          <p:spPr>
            <a:xfrm>
              <a:off x="605575" y="2493002"/>
              <a:ext cx="2025233" cy="4024179"/>
            </a:xfrm>
            <a:prstGeom prst="rect">
              <a:avLst/>
            </a:prstGeom>
            <a:solidFill>
              <a:srgbClr val="58595B"/>
            </a:solidFill>
            <a:ln w="9525">
              <a:solidFill>
                <a:srgbClr val="FFFFFF"/>
              </a:solidFill>
            </a:ln>
            <a:effectLst>
              <a:innerShdw blurRad="114300">
                <a:prstClr val="black"/>
              </a:innerShdw>
            </a:effectLst>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COLLABORATE</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CHALLENGE </a:t>
              </a:r>
              <a:r>
                <a:rPr kumimoji="0" lang="en-US" sz="1550" b="1" i="0" u="none" strike="noStrike" kern="0" cap="none" spc="0" normalizeH="0" baseline="0" noProof="0" dirty="0">
                  <a:ln>
                    <a:noFill/>
                  </a:ln>
                  <a:solidFill>
                    <a:prstClr val="white"/>
                  </a:solidFill>
                  <a:effectLst/>
                  <a:uLnTx/>
                  <a:uFillTx/>
                  <a:latin typeface="DIN Offc" panose="020B0504020101010102" pitchFamily="34" charset="0"/>
                </a:rPr>
                <a:t>CONSTRUCTIVELY</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HAVE EACH OTHER’S BACKS</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CROSS THE FINISH LINE TOGETHER</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p:txBody>
        </p:sp>
        <p:sp>
          <p:nvSpPr>
            <p:cNvPr id="27" name="TextBox 26"/>
            <p:cNvSpPr txBox="1"/>
            <p:nvPr/>
          </p:nvSpPr>
          <p:spPr>
            <a:xfrm>
              <a:off x="7334068" y="2745667"/>
              <a:ext cx="2029968" cy="3785652"/>
            </a:xfrm>
            <a:prstGeom prst="rect">
              <a:avLst/>
            </a:prstGeom>
            <a:solidFill>
              <a:srgbClr val="FFD700"/>
            </a:solidFill>
            <a:ln w="9525">
              <a:solidFill>
                <a:srgbClr val="FFFFFF"/>
              </a:solidFill>
            </a:ln>
            <a:effectLst>
              <a:innerShdw blurRad="114300">
                <a:prstClr val="black"/>
              </a:innerShdw>
            </a:effectLst>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BE THE BEST YOU CAN BE EVERY DAY</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BE RESPECTFUL AND INCLUSIVE</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ROLE MODEL THE BEHAVIOURS </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p:txBody>
        </p:sp>
        <p:sp>
          <p:nvSpPr>
            <p:cNvPr id="28" name="TextBox 27"/>
            <p:cNvSpPr txBox="1"/>
            <p:nvPr/>
          </p:nvSpPr>
          <p:spPr>
            <a:xfrm>
              <a:off x="9569866" y="2745667"/>
              <a:ext cx="2029968" cy="3785652"/>
            </a:xfrm>
            <a:prstGeom prst="rect">
              <a:avLst/>
            </a:prstGeom>
            <a:solidFill>
              <a:srgbClr val="58595B"/>
            </a:solidFill>
            <a:ln w="9525">
              <a:solidFill>
                <a:srgbClr val="FFFFFF"/>
              </a:solidFill>
            </a:ln>
            <a:effectLst>
              <a:innerShdw blurRad="114300">
                <a:prstClr val="black"/>
              </a:innerShdw>
            </a:effectLst>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LAUGH OUT LOUD!</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SURPRISE AND DELIGHT</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DIN Offc" panose="020B0504020101010102" pitchFamily="34" charset="0"/>
                </a:rPr>
                <a:t>BE PRESENT</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rPr>
                <a:t> </a:t>
              </a: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DIN Offc" panose="020B0504020101010102" pitchFamily="34" charset="0"/>
              </a:endParaRPr>
            </a:p>
          </p:txBody>
        </p:sp>
        <p:grpSp>
          <p:nvGrpSpPr>
            <p:cNvPr id="29" name="Group 28"/>
            <p:cNvGrpSpPr/>
            <p:nvPr/>
          </p:nvGrpSpPr>
          <p:grpSpPr>
            <a:xfrm>
              <a:off x="497452" y="1778576"/>
              <a:ext cx="11197093" cy="1400574"/>
              <a:chOff x="541281" y="1821215"/>
              <a:chExt cx="11197093" cy="1400574"/>
            </a:xfrm>
          </p:grpSpPr>
          <p:sp>
            <p:nvSpPr>
              <p:cNvPr id="30" name="Chevron 21"/>
              <p:cNvSpPr/>
              <p:nvPr/>
            </p:nvSpPr>
            <p:spPr>
              <a:xfrm rot="5400000">
                <a:off x="962526" y="1399970"/>
                <a:ext cx="1386368" cy="2228858"/>
              </a:xfrm>
              <a:prstGeom prst="chevron">
                <a:avLst>
                  <a:gd name="adj" fmla="val 30613"/>
                </a:avLst>
              </a:prstGeom>
              <a:solidFill>
                <a:srgbClr val="878787"/>
              </a:solidFill>
              <a:ln w="28575">
                <a:solidFill>
                  <a:srgbClr val="FFFFFF"/>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CA" sz="1747" b="0" i="0" u="none" strike="noStrike" kern="0" cap="none" spc="0" normalizeH="0" baseline="0" noProof="0" dirty="0">
                  <a:ln w="9525">
                    <a:solidFill>
                      <a:prstClr val="black"/>
                    </a:solidFill>
                  </a:ln>
                  <a:solidFill>
                    <a:prstClr val="black"/>
                  </a:solidFill>
                  <a:effectLst/>
                  <a:uLnTx/>
                  <a:uFillTx/>
                  <a:latin typeface="DIN Offc" panose="020B0504020101010102" pitchFamily="34" charset="0"/>
                  <a:ea typeface="+mn-ea"/>
                  <a:cs typeface="+mn-cs"/>
                </a:endParaRPr>
              </a:p>
            </p:txBody>
          </p:sp>
          <p:sp>
            <p:nvSpPr>
              <p:cNvPr id="31" name="Chevron 36"/>
              <p:cNvSpPr/>
              <p:nvPr/>
            </p:nvSpPr>
            <p:spPr>
              <a:xfrm rot="5400000">
                <a:off x="3210845" y="1406471"/>
                <a:ext cx="1386368" cy="2228858"/>
              </a:xfrm>
              <a:prstGeom prst="chevron">
                <a:avLst>
                  <a:gd name="adj" fmla="val 32723"/>
                </a:avLst>
              </a:prstGeom>
              <a:solidFill>
                <a:srgbClr val="FFD700"/>
              </a:solidFill>
              <a:ln w="28575">
                <a:solidFill>
                  <a:srgbClr val="FFFFFF"/>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CA" sz="1747" b="0" i="0" u="none" strike="noStrike" kern="0" cap="none" spc="0" normalizeH="0" baseline="0" noProof="0" dirty="0">
                  <a:ln w="9525">
                    <a:solidFill>
                      <a:prstClr val="black"/>
                    </a:solidFill>
                  </a:ln>
                  <a:solidFill>
                    <a:prstClr val="black"/>
                  </a:solidFill>
                  <a:effectLst/>
                  <a:uLnTx/>
                  <a:uFillTx/>
                  <a:latin typeface="DIN Offc" panose="020B0504020101010102" pitchFamily="34" charset="0"/>
                  <a:ea typeface="+mn-ea"/>
                  <a:cs typeface="+mn-cs"/>
                </a:endParaRPr>
              </a:p>
            </p:txBody>
          </p:sp>
          <p:sp>
            <p:nvSpPr>
              <p:cNvPr id="32" name="Chevron 39"/>
              <p:cNvSpPr/>
              <p:nvPr/>
            </p:nvSpPr>
            <p:spPr>
              <a:xfrm rot="5400000">
                <a:off x="5459164" y="1399970"/>
                <a:ext cx="1386368" cy="2228858"/>
              </a:xfrm>
              <a:prstGeom prst="chevron">
                <a:avLst>
                  <a:gd name="adj" fmla="val 32723"/>
                </a:avLst>
              </a:prstGeom>
              <a:solidFill>
                <a:srgbClr val="878787"/>
              </a:solidFill>
              <a:ln w="28575">
                <a:solidFill>
                  <a:srgbClr val="FFFFFF"/>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CA" sz="1747" b="0" i="0" u="none" strike="noStrike" kern="0" cap="none" spc="0" normalizeH="0" baseline="0" noProof="0" dirty="0">
                  <a:ln w="9525">
                    <a:solidFill>
                      <a:prstClr val="black"/>
                    </a:solidFill>
                  </a:ln>
                  <a:solidFill>
                    <a:prstClr val="black"/>
                  </a:solidFill>
                  <a:effectLst/>
                  <a:uLnTx/>
                  <a:uFillTx/>
                  <a:latin typeface="DIN Offc" panose="020B0504020101010102" pitchFamily="34" charset="0"/>
                  <a:ea typeface="+mn-ea"/>
                  <a:cs typeface="+mn-cs"/>
                </a:endParaRPr>
              </a:p>
            </p:txBody>
          </p:sp>
          <p:sp>
            <p:nvSpPr>
              <p:cNvPr id="33" name="Chevron 42"/>
              <p:cNvSpPr/>
              <p:nvPr/>
            </p:nvSpPr>
            <p:spPr>
              <a:xfrm rot="5400000">
                <a:off x="7701903" y="1414176"/>
                <a:ext cx="1386368" cy="2228858"/>
              </a:xfrm>
              <a:prstGeom prst="chevron">
                <a:avLst>
                  <a:gd name="adj" fmla="val 32723"/>
                </a:avLst>
              </a:prstGeom>
              <a:solidFill>
                <a:srgbClr val="FFD700"/>
              </a:solidFill>
              <a:ln w="28575">
                <a:solidFill>
                  <a:srgbClr val="FFFFFF"/>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CA" sz="1747" b="0" i="0" u="none" strike="noStrike" kern="0" cap="none" spc="0" normalizeH="0" baseline="0" noProof="0" dirty="0">
                  <a:ln w="9525">
                    <a:solidFill>
                      <a:prstClr val="black"/>
                    </a:solidFill>
                  </a:ln>
                  <a:solidFill>
                    <a:prstClr val="black"/>
                  </a:solidFill>
                  <a:effectLst/>
                  <a:uLnTx/>
                  <a:uFillTx/>
                  <a:latin typeface="DIN Offc" panose="020B0504020101010102" pitchFamily="34" charset="0"/>
                  <a:ea typeface="+mn-ea"/>
                  <a:cs typeface="+mn-cs"/>
                </a:endParaRPr>
              </a:p>
            </p:txBody>
          </p:sp>
          <p:sp>
            <p:nvSpPr>
              <p:cNvPr id="34" name="Chevron 45"/>
              <p:cNvSpPr/>
              <p:nvPr/>
            </p:nvSpPr>
            <p:spPr>
              <a:xfrm rot="5400000">
                <a:off x="9930761" y="1414176"/>
                <a:ext cx="1386368" cy="2228858"/>
              </a:xfrm>
              <a:prstGeom prst="chevron">
                <a:avLst>
                  <a:gd name="adj" fmla="val 32723"/>
                </a:avLst>
              </a:prstGeom>
              <a:solidFill>
                <a:srgbClr val="878787"/>
              </a:solidFill>
              <a:ln w="28575">
                <a:solidFill>
                  <a:srgbClr val="FFFFFF"/>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87553" rtl="0" eaLnBrk="1" fontAlgn="auto" latinLnBrk="0" hangingPunct="1">
                  <a:lnSpc>
                    <a:spcPct val="100000"/>
                  </a:lnSpc>
                  <a:spcBef>
                    <a:spcPts val="0"/>
                  </a:spcBef>
                  <a:spcAft>
                    <a:spcPts val="0"/>
                  </a:spcAft>
                  <a:buClrTx/>
                  <a:buSzTx/>
                  <a:buFontTx/>
                  <a:buNone/>
                  <a:tabLst/>
                  <a:defRPr/>
                </a:pPr>
                <a:endParaRPr kumimoji="0" lang="en-CA" sz="1747" b="0" i="0" u="none" strike="noStrike" kern="0" cap="none" spc="0" normalizeH="0" baseline="0" noProof="0" dirty="0">
                  <a:ln w="9525">
                    <a:solidFill>
                      <a:prstClr val="black"/>
                    </a:solidFill>
                  </a:ln>
                  <a:solidFill>
                    <a:prstClr val="black"/>
                  </a:solidFill>
                  <a:effectLst/>
                  <a:uLnTx/>
                  <a:uFillTx/>
                  <a:latin typeface="DIN Offc" panose="020B0504020101010102" pitchFamily="34" charset="0"/>
                  <a:ea typeface="+mn-ea"/>
                  <a:cs typeface="+mn-cs"/>
                </a:endParaRPr>
              </a:p>
            </p:txBody>
          </p:sp>
        </p:grpSp>
        <p:sp>
          <p:nvSpPr>
            <p:cNvPr id="36" name="TextBox 35"/>
            <p:cNvSpPr txBox="1"/>
            <p:nvPr/>
          </p:nvSpPr>
          <p:spPr>
            <a:xfrm>
              <a:off x="461320" y="2203042"/>
              <a:ext cx="2248319" cy="707886"/>
            </a:xfrm>
            <a:prstGeom prst="rect">
              <a:avLst/>
            </a:prstGeom>
            <a:noFill/>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SAME </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TEAM</a:t>
              </a:r>
            </a:p>
          </p:txBody>
        </p:sp>
        <p:sp>
          <p:nvSpPr>
            <p:cNvPr id="37" name="TextBox 36"/>
            <p:cNvSpPr txBox="1"/>
            <p:nvPr/>
          </p:nvSpPr>
          <p:spPr>
            <a:xfrm>
              <a:off x="2758292" y="2226768"/>
              <a:ext cx="2209396" cy="707886"/>
            </a:xfrm>
            <a:prstGeom prst="rect">
              <a:avLst/>
            </a:prstGeom>
            <a:noFill/>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sysClr val="windowText" lastClr="000000"/>
                  </a:solidFill>
                  <a:effectLst/>
                  <a:uLnTx/>
                  <a:uFillTx/>
                  <a:latin typeface="DIN Offc" panose="020B0504020101010102" pitchFamily="34" charset="0"/>
                </a:rPr>
                <a:t>SAY IT,</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sysClr val="windowText" lastClr="000000"/>
                  </a:solidFill>
                  <a:effectLst/>
                  <a:uLnTx/>
                  <a:uFillTx/>
                  <a:latin typeface="DIN Offc" panose="020B0504020101010102" pitchFamily="34" charset="0"/>
                </a:rPr>
                <a:t>DO IT</a:t>
              </a:r>
            </a:p>
          </p:txBody>
        </p:sp>
        <p:sp>
          <p:nvSpPr>
            <p:cNvPr id="38" name="TextBox 37"/>
            <p:cNvSpPr txBox="1"/>
            <p:nvPr/>
          </p:nvSpPr>
          <p:spPr>
            <a:xfrm>
              <a:off x="5007971" y="2203042"/>
              <a:ext cx="2195516" cy="707886"/>
            </a:xfrm>
            <a:prstGeom prst="rect">
              <a:avLst/>
            </a:prstGeom>
            <a:noFill/>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TELL IT </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LIKE IT IS</a:t>
              </a:r>
            </a:p>
          </p:txBody>
        </p:sp>
        <p:sp>
          <p:nvSpPr>
            <p:cNvPr id="39" name="TextBox 38"/>
            <p:cNvSpPr txBox="1"/>
            <p:nvPr/>
          </p:nvSpPr>
          <p:spPr>
            <a:xfrm>
              <a:off x="9465687" y="2263494"/>
              <a:ext cx="2214976" cy="707886"/>
            </a:xfrm>
            <a:prstGeom prst="rect">
              <a:avLst/>
            </a:prstGeom>
            <a:noFill/>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MAKE IT </a:t>
              </a:r>
            </a:p>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prstClr val="white"/>
                  </a:solidFill>
                  <a:effectLst/>
                  <a:uLnTx/>
                  <a:uFillTx/>
                  <a:latin typeface="DIN Offc" panose="020B0504020101010102" pitchFamily="34" charset="0"/>
                </a:rPr>
                <a:t>FUN!</a:t>
              </a:r>
            </a:p>
          </p:txBody>
        </p:sp>
        <p:sp>
          <p:nvSpPr>
            <p:cNvPr id="40" name="TextBox 39"/>
            <p:cNvSpPr txBox="1"/>
            <p:nvPr/>
          </p:nvSpPr>
          <p:spPr>
            <a:xfrm>
              <a:off x="7236829" y="2249527"/>
              <a:ext cx="2214977" cy="707886"/>
            </a:xfrm>
            <a:prstGeom prst="rect">
              <a:avLst/>
            </a:prstGeom>
            <a:noFill/>
          </p:spPr>
          <p:txBody>
            <a:bodyPr wrap="square" rtlCol="0">
              <a:spAutoFit/>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kumimoji="0" lang="en-CA" sz="2000" b="1" i="0" u="none" strike="noStrike" kern="0" cap="none" spc="0" normalizeH="0" baseline="0" noProof="0" dirty="0">
                  <a:ln>
                    <a:noFill/>
                  </a:ln>
                  <a:solidFill>
                    <a:sysClr val="windowText" lastClr="000000"/>
                  </a:solidFill>
                  <a:effectLst/>
                  <a:uLnTx/>
                  <a:uFillTx/>
                  <a:latin typeface="DIN Offc" panose="020B0504020101010102" pitchFamily="34" charset="0"/>
                </a:rPr>
                <a:t>TAKE THE HIGH ROAD</a:t>
              </a:r>
            </a:p>
          </p:txBody>
        </p:sp>
      </p:grpSp>
    </p:spTree>
    <p:extLst>
      <p:ext uri="{BB962C8B-B14F-4D97-AF65-F5344CB8AC3E}">
        <p14:creationId xmlns:p14="http://schemas.microsoft.com/office/powerpoint/2010/main" val="3398874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750"/>
                                        <p:tgtEl>
                                          <p:spTgt spid="42"/>
                                        </p:tgtEl>
                                      </p:cBhvr>
                                    </p:animEffect>
                                  </p:childTnLst>
                                </p:cTn>
                              </p:par>
                            </p:childTnLst>
                          </p:cTn>
                        </p:par>
                        <p:par>
                          <p:cTn id="8" fill="hold">
                            <p:stCondLst>
                              <p:cond delay="750"/>
                            </p:stCondLst>
                            <p:childTnLst>
                              <p:par>
                                <p:cTn id="9" presetID="26" presetClass="emph" presetSubtype="0" fill="hold" grpId="0" nodeType="afterEffect">
                                  <p:stCondLst>
                                    <p:cond delay="0"/>
                                  </p:stCondLst>
                                  <p:childTnLst>
                                    <p:animEffect transition="out" filter="fade">
                                      <p:cBhvr>
                                        <p:cTn id="10" dur="500" tmFilter="0, 0; .2, .5; .8, .5; 1, 0"/>
                                        <p:tgtEl>
                                          <p:spTgt spid="35"/>
                                        </p:tgtEl>
                                      </p:cBhvr>
                                    </p:animEffect>
                                    <p:animScale>
                                      <p:cBhvr>
                                        <p:cTn id="1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3399" y="4547277"/>
            <a:ext cx="12212878" cy="2310723"/>
            <a:chOff x="0" y="4534756"/>
            <a:chExt cx="12212878" cy="2310723"/>
          </a:xfrm>
        </p:grpSpPr>
        <p:pic>
          <p:nvPicPr>
            <p:cNvPr id="13" name="Picture 12"/>
            <p:cNvPicPr>
              <a:picLocks noChangeAspect="1"/>
            </p:cNvPicPr>
            <p:nvPr/>
          </p:nvPicPr>
          <p:blipFill rotWithShape="1">
            <a:blip r:embed="rId3"/>
            <a:srcRect l="17854" t="14173" r="35791"/>
            <a:stretch/>
          </p:blipFill>
          <p:spPr>
            <a:xfrm>
              <a:off x="4647156" y="4547287"/>
              <a:ext cx="7565722" cy="2298192"/>
            </a:xfrm>
            <a:prstGeom prst="rect">
              <a:avLst/>
            </a:prstGeom>
          </p:spPr>
        </p:pic>
        <p:pic>
          <p:nvPicPr>
            <p:cNvPr id="14" name="Picture 13"/>
            <p:cNvPicPr>
              <a:picLocks noChangeAspect="1"/>
            </p:cNvPicPr>
            <p:nvPr/>
          </p:nvPicPr>
          <p:blipFill rotWithShape="1">
            <a:blip r:embed="rId3"/>
            <a:srcRect l="29470" t="14173" r="27552"/>
            <a:stretch/>
          </p:blipFill>
          <p:spPr>
            <a:xfrm>
              <a:off x="0" y="4534756"/>
              <a:ext cx="7014575" cy="2298192"/>
            </a:xfrm>
            <a:prstGeom prst="rect">
              <a:avLst/>
            </a:prstGeom>
          </p:spPr>
        </p:pic>
      </p:grpSp>
      <p:sp>
        <p:nvSpPr>
          <p:cNvPr id="7" name="TextBox 6">
            <a:extLst>
              <a:ext uri="{FF2B5EF4-FFF2-40B4-BE49-F238E27FC236}">
                <a16:creationId xmlns:a16="http://schemas.microsoft.com/office/drawing/2014/main" id="{ED451C76-567F-4F94-984C-E6EAFB92B402}"/>
              </a:ext>
            </a:extLst>
          </p:cNvPr>
          <p:cNvSpPr txBox="1"/>
          <p:nvPr/>
        </p:nvSpPr>
        <p:spPr>
          <a:xfrm>
            <a:off x="1786118" y="1486234"/>
            <a:ext cx="8613845" cy="707886"/>
          </a:xfrm>
          <a:prstGeom prst="rect">
            <a:avLst/>
          </a:prstGeom>
          <a:noFill/>
        </p:spPr>
        <p:txBody>
          <a:bodyPr wrap="square" rtlCol="0">
            <a:spAutoFit/>
          </a:bodyPr>
          <a:lstStyle/>
          <a:p>
            <a:pPr algn="ctr" defTabSz="449295" eaLnBrk="1" fontAlgn="auto" hangingPunct="1">
              <a:spcBef>
                <a:spcPts val="0"/>
              </a:spcBef>
              <a:spcAft>
                <a:spcPts val="0"/>
              </a:spcAft>
            </a:pPr>
            <a:r>
              <a:rPr lang="en-US" sz="4000" b="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VILLAGE</a:t>
            </a:r>
          </a:p>
        </p:txBody>
      </p:sp>
      <p:sp>
        <p:nvSpPr>
          <p:cNvPr id="10" name="TextBox 9">
            <a:extLst>
              <a:ext uri="{FF2B5EF4-FFF2-40B4-BE49-F238E27FC236}">
                <a16:creationId xmlns:a16="http://schemas.microsoft.com/office/drawing/2014/main" id="{F7BCBB3F-25F6-4E21-9E50-4D004B39FE91}"/>
              </a:ext>
            </a:extLst>
          </p:cNvPr>
          <p:cNvSpPr txBox="1"/>
          <p:nvPr/>
        </p:nvSpPr>
        <p:spPr>
          <a:xfrm>
            <a:off x="-2" y="2638392"/>
            <a:ext cx="12192001" cy="621837"/>
          </a:xfrm>
          <a:prstGeom prst="rect">
            <a:avLst/>
          </a:prstGeom>
          <a:noFill/>
        </p:spPr>
        <p:txBody>
          <a:bodyPr wrap="square" rtlCol="0">
            <a:spAutoFit/>
          </a:bodyPr>
          <a:lstStyle/>
          <a:p>
            <a:pPr algn="ctr" defTabSz="449295" eaLnBrk="1" fontAlgn="auto" hangingPunct="1">
              <a:spcBef>
                <a:spcPts val="0"/>
              </a:spcBef>
              <a:spcAft>
                <a:spcPts val="0"/>
              </a:spcAft>
            </a:pPr>
            <a:r>
              <a:rPr lang="en-US" sz="3441" kern="0" cap="all" dirty="0">
                <a:solidFill>
                  <a:srgbClr val="FFCC00"/>
                </a:solidFill>
                <a:latin typeface="DIN Offc" panose="020B0504020101010102" pitchFamily="34" charset="0"/>
                <a:ea typeface="Verdana" panose="020B0604030504040204" pitchFamily="34" charset="0"/>
                <a:cs typeface="Verdana" panose="020B0604030504040204" pitchFamily="34" charset="0"/>
              </a:rPr>
              <a:t>AMENTITIES AND ACTIVITES </a:t>
            </a:r>
          </a:p>
        </p:txBody>
      </p:sp>
    </p:spTree>
    <p:extLst>
      <p:ext uri="{BB962C8B-B14F-4D97-AF65-F5344CB8AC3E}">
        <p14:creationId xmlns:p14="http://schemas.microsoft.com/office/powerpoint/2010/main" val="177960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Invictus Main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victus Main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Role Impact">
      <a:dk1>
        <a:srgbClr val="58595B"/>
      </a:dk1>
      <a:lt1>
        <a:sysClr val="window" lastClr="FFFFFF"/>
      </a:lt1>
      <a:dk2>
        <a:srgbClr val="002060"/>
      </a:dk2>
      <a:lt2>
        <a:srgbClr val="E7E6E6"/>
      </a:lt2>
      <a:accent1>
        <a:srgbClr val="199BCF"/>
      </a:accent1>
      <a:accent2>
        <a:srgbClr val="F15925"/>
      </a:accent2>
      <a:accent3>
        <a:srgbClr val="FFCC33"/>
      </a:accent3>
      <a:accent4>
        <a:srgbClr val="E98300"/>
      </a:accent4>
      <a:accent5>
        <a:srgbClr val="522398"/>
      </a:accent5>
      <a:accent6>
        <a:srgbClr val="7030A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ompany xmlns="http://schemas.microsoft.com/sharepoint/v3" xsi:nil="true"/>
    <b4bff9edd7504517ab3ca7ce35090680 xmlns="d0ba0e8e-065c-4d83-949e-eacdaa245cf8">
      <Terms xmlns="http://schemas.microsoft.com/office/infopath/2007/PartnerControls"/>
    </b4bff9edd7504517ab3ca7ce35090680>
    <mba200e18a15411cb898ab196ff4899a xmlns="d0ba0e8e-065c-4d83-949e-eacdaa245cf8">
      <Terms xmlns="http://schemas.microsoft.com/office/infopath/2007/PartnerControls"/>
    </mba200e18a15411cb898ab196ff4899a>
    <jcafc627fb2b4e529689a7d27fded30e xmlns="d0ba0e8e-065c-4d83-949e-eacdaa245cf8">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6ab91276-0790-4bb5-8291-020a8aec0bfa</TermId>
        </TermInfo>
      </Terms>
    </jcafc627fb2b4e529689a7d27fded30e>
    <_Contributor xmlns="http://schemas.microsoft.com/sharepoint/v3/fields" xsi:nil="true"/>
    <ma14972cef694f789a0dc1eb49c2e2ed xmlns="d0ba0e8e-065c-4d83-949e-eacdaa245cf8">
      <Terms xmlns="http://schemas.microsoft.com/office/infopath/2007/PartnerControls"/>
    </ma14972cef694f789a0dc1eb49c2e2ed>
    <gc98a6475bdc4014a020e8540121c3ed xmlns="d0ba0e8e-065c-4d83-949e-eacdaa245cf8">
      <Terms xmlns="http://schemas.microsoft.com/office/infopath/2007/PartnerControls"/>
    </gc98a6475bdc4014a020e8540121c3ed>
    <GDriveFilePath xmlns="d0ba0e8e-065c-4d83-949e-eacdaa245cf8" xsi:nil="true"/>
    <TaxCatchAll xmlns="d0ba0e8e-065c-4d83-949e-eacdaa245cf8">
      <Value>6</Value>
    </TaxCatchAll>
    <b6c57c6c9c8a4c68b219c57e2ccf0af2 xmlns="d0ba0e8e-065c-4d83-949e-eacdaa245cf8">
      <Terms xmlns="http://schemas.microsoft.com/office/infopath/2007/PartnerControls"/>
    </b6c57c6c9c8a4c68b219c57e2ccf0af2>
    <SharedWithUsers xmlns="978e0a0c-f6b0-4eea-9a88-e0e08221406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TO2015 Document" ma:contentTypeID="0x010100AAEB0C94C05F1143816A98BA22478153001A23F8E7FCB93540A66312064BD7888F" ma:contentTypeVersion="7" ma:contentTypeDescription="" ma:contentTypeScope="" ma:versionID="24569c245e33ace183dc5b6dc48527f0">
  <xsd:schema xmlns:xsd="http://www.w3.org/2001/XMLSchema" xmlns:xs="http://www.w3.org/2001/XMLSchema" xmlns:p="http://schemas.microsoft.com/office/2006/metadata/properties" xmlns:ns1="http://schemas.microsoft.com/sharepoint/v3" xmlns:ns2="d0ba0e8e-065c-4d83-949e-eacdaa245cf8" xmlns:ns3="http://schemas.microsoft.com/sharepoint/v3/fields" xmlns:ns4="978e0a0c-f6b0-4eea-9a88-e0e082214065" targetNamespace="http://schemas.microsoft.com/office/2006/metadata/properties" ma:root="true" ma:fieldsID="7f34126cdfc4dc6b6394e57c0278cb30" ns1:_="" ns2:_="" ns3:_="" ns4:_="">
    <xsd:import namespace="http://schemas.microsoft.com/sharepoint/v3"/>
    <xsd:import namespace="d0ba0e8e-065c-4d83-949e-eacdaa245cf8"/>
    <xsd:import namespace="http://schemas.microsoft.com/sharepoint/v3/fields"/>
    <xsd:import namespace="978e0a0c-f6b0-4eea-9a88-e0e082214065"/>
    <xsd:element name="properties">
      <xsd:complexType>
        <xsd:sequence>
          <xsd:element name="documentManagement">
            <xsd:complexType>
              <xsd:all>
                <xsd:element ref="ns2:GDriveFilePath" minOccurs="0"/>
                <xsd:element ref="ns3:_Contributor" minOccurs="0"/>
                <xsd:element ref="ns1:Company" minOccurs="0"/>
                <xsd:element ref="ns2:TaxCatchAllLabel" minOccurs="0"/>
                <xsd:element ref="ns2:TaxCatchAll" minOccurs="0"/>
                <xsd:element ref="ns2:mba200e18a15411cb898ab196ff4899a" minOccurs="0"/>
                <xsd:element ref="ns2:jcafc627fb2b4e529689a7d27fded30e" minOccurs="0"/>
                <xsd:element ref="ns2:gc98a6475bdc4014a020e8540121c3ed" minOccurs="0"/>
                <xsd:element ref="ns2:b4bff9edd7504517ab3ca7ce35090680" minOccurs="0"/>
                <xsd:element ref="ns2:ma14972cef694f789a0dc1eb49c2e2ed" minOccurs="0"/>
                <xsd:element ref="ns2:b6c57c6c9c8a4c68b219c57e2ccf0af2"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any" ma:index="7" nillable="true" ma:displayName="Company" ma:hidden="true" ma:internalName="Compan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ba0e8e-065c-4d83-949e-eacdaa245cf8" elementFormDefault="qualified">
    <xsd:import namespace="http://schemas.microsoft.com/office/2006/documentManagement/types"/>
    <xsd:import namespace="http://schemas.microsoft.com/office/infopath/2007/PartnerControls"/>
    <xsd:element name="GDriveFilePath" ma:index="4" nillable="true" ma:displayName="G Drive File Path" ma:internalName="GDriveFilePath">
      <xsd:simpleType>
        <xsd:restriction base="dms:Text">
          <xsd:maxLength value="255"/>
        </xsd:restriction>
      </xsd:simpleType>
    </xsd:element>
    <xsd:element name="TaxCatchAllLabel" ma:index="8" nillable="true" ma:displayName="Taxonomy Catch All Column1" ma:hidden="true" ma:list="{b5474535-9910-4fb9-bcb2-34a0ac26efd7}" ma:internalName="TaxCatchAllLabel" ma:readOnly="true" ma:showField="CatchAllDataLabel" ma:web="978e0a0c-f6b0-4eea-9a88-e0e082214065">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b5474535-9910-4fb9-bcb2-34a0ac26efd7}" ma:internalName="TaxCatchAll" ma:showField="CatchAllData" ma:web="978e0a0c-f6b0-4eea-9a88-e0e082214065">
      <xsd:complexType>
        <xsd:complexContent>
          <xsd:extension base="dms:MultiChoiceLookup">
            <xsd:sequence>
              <xsd:element name="Value" type="dms:Lookup" maxOccurs="unbounded" minOccurs="0" nillable="true"/>
            </xsd:sequence>
          </xsd:extension>
        </xsd:complexContent>
      </xsd:complexType>
    </xsd:element>
    <xsd:element name="mba200e18a15411cb898ab196ff4899a" ma:index="14" nillable="true" ma:taxonomy="true" ma:internalName="mba200e18a15411cb898ab196ff4899a" ma:taxonomyFieldName="DocumentCategories" ma:displayName="Document Categories" ma:default="" ma:fieldId="{6ba200e1-8a15-411c-b898-ab196ff4899a}" ma:taxonomyMulti="true" ma:sspId="8c4ce1a1-569a-43b9-a641-c4de58e95196" ma:termSetId="3e1f9e33-9236-46ad-bb68-029c1f1cbc15" ma:anchorId="00000000-0000-0000-0000-000000000000" ma:open="false" ma:isKeyword="false">
      <xsd:complexType>
        <xsd:sequence>
          <xsd:element ref="pc:Terms" minOccurs="0" maxOccurs="1"/>
        </xsd:sequence>
      </xsd:complexType>
    </xsd:element>
    <xsd:element name="jcafc627fb2b4e529689a7d27fded30e" ma:index="16" nillable="true" ma:taxonomy="true" ma:internalName="jcafc627fb2b4e529689a7d27fded30e" ma:taxonomyFieldName="FunctionalArea" ma:displayName="Functional Area" ma:default="6;#Human Resources|6ab91276-0790-4bb5-8291-020a8aec0bfa" ma:fieldId="{3cafc627-fb2b-4e52-9689-a7d27fded30e}" ma:sspId="8c4ce1a1-569a-43b9-a641-c4de58e95196" ma:termSetId="0c4f9f09-9cae-46f6-842a-8b8ed53399fc" ma:anchorId="00000000-0000-0000-0000-000000000000" ma:open="false" ma:isKeyword="false">
      <xsd:complexType>
        <xsd:sequence>
          <xsd:element ref="pc:Terms" minOccurs="0" maxOccurs="1"/>
        </xsd:sequence>
      </xsd:complexType>
    </xsd:element>
    <xsd:element name="gc98a6475bdc4014a020e8540121c3ed" ma:index="18" nillable="true" ma:taxonomy="true" ma:internalName="gc98a6475bdc4014a020e8540121c3ed" ma:taxonomyFieldName="Sport" ma:displayName="Sport" ma:default="" ma:fieldId="{0c98a647-5bdc-4014-a020-e8540121c3ed}" ma:taxonomyMulti="true" ma:sspId="8c4ce1a1-569a-43b9-a641-c4de58e95196" ma:termSetId="689955a7-e57a-4a7f-a277-cb550a7d6bdf" ma:anchorId="00000000-0000-0000-0000-000000000000" ma:open="false" ma:isKeyword="false">
      <xsd:complexType>
        <xsd:sequence>
          <xsd:element ref="pc:Terms" minOccurs="0" maxOccurs="1"/>
        </xsd:sequence>
      </xsd:complexType>
    </xsd:element>
    <xsd:element name="b4bff9edd7504517ab3ca7ce35090680" ma:index="20" nillable="true" ma:taxonomy="true" ma:internalName="b4bff9edd7504517ab3ca7ce35090680" ma:taxonomyFieldName="Partners" ma:displayName="Partners" ma:default="" ma:fieldId="{b4bff9ed-d750-4517-ab3c-a7ce35090680}" ma:taxonomyMulti="true" ma:sspId="8c4ce1a1-569a-43b9-a641-c4de58e95196" ma:termSetId="1e662790-9aae-44da-b009-4929fabdae0d" ma:anchorId="00000000-0000-0000-0000-000000000000" ma:open="false" ma:isKeyword="false">
      <xsd:complexType>
        <xsd:sequence>
          <xsd:element ref="pc:Terms" minOccurs="0" maxOccurs="1"/>
        </xsd:sequence>
      </xsd:complexType>
    </xsd:element>
    <xsd:element name="ma14972cef694f789a0dc1eb49c2e2ed" ma:index="22" nillable="true" ma:taxonomy="true" ma:internalName="ma14972cef694f789a0dc1eb49c2e2ed" ma:taxonomyFieldName="Venue" ma:displayName="Venue" ma:default="" ma:fieldId="{6a14972c-ef69-4f78-9a0d-c1eb49c2e2ed}" ma:taxonomyMulti="true" ma:sspId="8c4ce1a1-569a-43b9-a641-c4de58e95196" ma:termSetId="1d22d908-c22d-48d4-8d6a-9ef31e07f092" ma:anchorId="00000000-0000-0000-0000-000000000000" ma:open="false" ma:isKeyword="false">
      <xsd:complexType>
        <xsd:sequence>
          <xsd:element ref="pc:Terms" minOccurs="0" maxOccurs="1"/>
        </xsd:sequence>
      </xsd:complexType>
    </xsd:element>
    <xsd:element name="b6c57c6c9c8a4c68b219c57e2ccf0af2" ma:index="24" nillable="true" ma:taxonomy="true" ma:internalName="b6c57c6c9c8a4c68b219c57e2ccf0af2" ma:taxonomyFieldName="Event1" ma:displayName="Event" ma:default="" ma:fieldId="{b6c57c6c-9c8a-4c68-b219-c57e2ccf0af2}" ma:taxonomyMulti="true" ma:sspId="8c4ce1a1-569a-43b9-a641-c4de58e95196" ma:termSetId="7c6f013c-b8f3-48a3-8e56-b495260a4d2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6" nillable="true" ma:displayName="Contributor" ma:description="One or more people or organizations that contributed to this resource" ma:hidden="true" ma:internalName="_Contributor"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8e0a0c-f6b0-4eea-9a88-e0e082214065"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c4ce1a1-569a-43b9-a641-c4de58e95196" ContentTypeId="0x010100AAEB0C94C05F1143816A98BA22478153" PreviousValue="false"/>
</file>

<file path=customXml/item5.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68925C1B-CC7D-429D-95BD-1675F10AC0EF}">
  <ds:schemaRefs>
    <ds:schemaRef ds:uri="http://www.w3.org/XML/1998/namespace"/>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sharepoint/v3/fields"/>
    <ds:schemaRef ds:uri="http://schemas.microsoft.com/sharepoint/v3"/>
    <ds:schemaRef ds:uri="http://schemas.microsoft.com/office/infopath/2007/PartnerControls"/>
    <ds:schemaRef ds:uri="978e0a0c-f6b0-4eea-9a88-e0e082214065"/>
    <ds:schemaRef ds:uri="d0ba0e8e-065c-4d83-949e-eacdaa245cf8"/>
  </ds:schemaRefs>
</ds:datastoreItem>
</file>

<file path=customXml/itemProps2.xml><?xml version="1.0" encoding="utf-8"?>
<ds:datastoreItem xmlns:ds="http://schemas.openxmlformats.org/officeDocument/2006/customXml" ds:itemID="{59794CCE-5F32-4744-A426-1CEE0A178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a0e8e-065c-4d83-949e-eacdaa245cf8"/>
    <ds:schemaRef ds:uri="http://schemas.microsoft.com/sharepoint/v3/fields"/>
    <ds:schemaRef ds:uri="978e0a0c-f6b0-4eea-9a88-e0e082214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9208EA-8BC6-40AE-BF38-F0A72C11E873}">
  <ds:schemaRefs>
    <ds:schemaRef ds:uri="http://schemas.microsoft.com/sharepoint/v3/contenttype/forms"/>
  </ds:schemaRefs>
</ds:datastoreItem>
</file>

<file path=customXml/itemProps4.xml><?xml version="1.0" encoding="utf-8"?>
<ds:datastoreItem xmlns:ds="http://schemas.openxmlformats.org/officeDocument/2006/customXml" ds:itemID="{04D0947C-26D1-46DE-9AB7-1BCF4C38015A}">
  <ds:schemaRefs>
    <ds:schemaRef ds:uri="Microsoft.SharePoint.Taxonomy.ContentTypeSync"/>
  </ds:schemaRefs>
</ds:datastoreItem>
</file>

<file path=customXml/itemProps5.xml><?xml version="1.0" encoding="utf-8"?>
<ds:datastoreItem xmlns:ds="http://schemas.openxmlformats.org/officeDocument/2006/customXml" ds:itemID="{6392F4CB-892C-47ED-BBAA-64673F9D33C1}">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26685</TotalTime>
  <Words>4234</Words>
  <Application>Microsoft Office PowerPoint</Application>
  <PresentationFormat>Widescreen</PresentationFormat>
  <Paragraphs>755</Paragraphs>
  <Slides>69</Slides>
  <Notes>69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69</vt:i4>
      </vt:variant>
    </vt:vector>
  </HeadingPairs>
  <TitlesOfParts>
    <vt:vector size="86" baseType="lpstr">
      <vt:lpstr>ＭＳ Ｐゴシック</vt:lpstr>
      <vt:lpstr>Aharoni</vt:lpstr>
      <vt:lpstr>Arial</vt:lpstr>
      <vt:lpstr>Calibri</vt:lpstr>
      <vt:lpstr>Calibri Light</vt:lpstr>
      <vt:lpstr>Century Gothic</vt:lpstr>
      <vt:lpstr>DIN</vt:lpstr>
      <vt:lpstr>DIN Offc</vt:lpstr>
      <vt:lpstr>Times</vt:lpstr>
      <vt:lpstr>Verdana</vt:lpstr>
      <vt:lpstr>Wingdings</vt:lpstr>
      <vt:lpstr>ヒラギノ角ゴ Pro W3</vt:lpstr>
      <vt:lpstr>Invictus Main Title Theme</vt:lpstr>
      <vt:lpstr>Custom Design</vt:lpstr>
      <vt:lpstr>1_Invictus Main Title Theme</vt:lpstr>
      <vt:lpstr>1_Office Theme</vt:lpstr>
      <vt:lpstr>Office Theme</vt:lpstr>
      <vt:lpstr>PowerPoint Presentation</vt:lpstr>
      <vt:lpstr>WELCOME TO THE VILLAGE</vt:lpstr>
      <vt:lpstr>PowerPoint Presentation</vt:lpstr>
      <vt:lpstr>VOLUNTEER JOURNEY</vt:lpstr>
      <vt:lpstr>AGENDA</vt:lpstr>
      <vt:lpstr>BEFORE WE GET STARTED</vt:lpstr>
      <vt:lpstr>YOUR VILLAGE RESOURCES</vt:lpstr>
      <vt:lpstr>Invictus Games 2017 Team Behaviours</vt:lpstr>
      <vt:lpstr>PowerPoint Presentation</vt:lpstr>
      <vt:lpstr>VILLAGE DEFINED</vt:lpstr>
      <vt:lpstr>WHO SLEEPS IN THE VILLAGE?</vt:lpstr>
      <vt:lpstr>PowerPoint Presentation</vt:lpstr>
      <vt:lpstr>WHO VISITS THE VILLAGE</vt:lpstr>
      <vt:lpstr>VILLAGE VOLUNTEERS:</vt:lpstr>
      <vt:lpstr>VOLUNTEER HELP DESKS</vt:lpstr>
      <vt:lpstr>VILLAGE TIMELINE</vt:lpstr>
      <vt:lpstr>PowerPoint Presentation</vt:lpstr>
      <vt:lpstr>WHO AND WHAT IS IN THE VILLAGE?</vt:lpstr>
      <vt:lpstr>ACCOMMODATION FA (ACM)</vt:lpstr>
      <vt:lpstr>MEAL HALLS (Operated by ACM)</vt:lpstr>
      <vt:lpstr>ENTERTAINMENT LOUNGE (Operated by ACM)</vt:lpstr>
      <vt:lpstr>TRANSPORT (TRN)  </vt:lpstr>
      <vt:lpstr>PowerPoint Presentation</vt:lpstr>
      <vt:lpstr>PowerPoint Presentation</vt:lpstr>
      <vt:lpstr>TECHNOLOGY (TEC)</vt:lpstr>
      <vt:lpstr>LOGISTICS  (LOG)</vt:lpstr>
      <vt:lpstr>ACCREDITATION CENTRE (ACR)  </vt:lpstr>
      <vt:lpstr>MEDICAL CLINIC (MED)</vt:lpstr>
      <vt:lpstr>MEDIA OPERATIONS (PRS)  </vt:lpstr>
      <vt:lpstr>SPORT (SPT)</vt:lpstr>
      <vt:lpstr>NATION RELATIONS</vt:lpstr>
      <vt:lpstr>FRIENDS &amp; FAMILY (F&amp;F)</vt:lpstr>
      <vt:lpstr>HOSPITALITY (HOS)</vt:lpstr>
      <vt:lpstr>INVICTUS HOUSE (SPN)</vt:lpstr>
      <vt:lpstr>MULTI FAITH CENTRE</vt:lpstr>
      <vt:lpstr>MERCHANDISE KIOSK (SPN)</vt:lpstr>
      <vt:lpstr>Invictus Games Toronto 2017 Veterans Career Summit, brought to you by Barrick</vt:lpstr>
      <vt:lpstr>MOC, TROC, POC, VOC, TOC</vt:lpstr>
      <vt:lpstr>WHERE IS EVERYTHING?</vt:lpstr>
      <vt:lpstr>PowerPoint Presentation</vt:lpstr>
      <vt:lpstr>ACCESSIBLE AREAS AND SERVICES</vt:lpstr>
      <vt:lpstr>Smoking Policy</vt:lpstr>
      <vt:lpstr>Lost and Found at SHR</vt:lpstr>
      <vt:lpstr>Lost Key</vt:lpstr>
      <vt:lpstr>Access to Guest Rooms</vt:lpstr>
      <vt:lpstr>Missing Child</vt:lpstr>
      <vt:lpstr>Consumption of Alcohol</vt:lpstr>
      <vt:lpstr>PowerPoint Presentation</vt:lpstr>
      <vt:lpstr>GETTING TO THE VILLAGE</vt:lpstr>
      <vt:lpstr>WHAT SHOULD I BRING?</vt:lpstr>
      <vt:lpstr>ACCREDITATION</vt:lpstr>
      <vt:lpstr>INVICTUS GAMES TORONTO 2017 UNIFORM</vt:lpstr>
      <vt:lpstr>WORKFORCE CHECK-IN</vt:lpstr>
      <vt:lpstr>MEALS AND BREAKS</vt:lpstr>
      <vt:lpstr>WORKFORCE KEY CODE OF CONDUCT POLICIES</vt:lpstr>
      <vt:lpstr>DURING AND AFTER YOUR SHIFT</vt:lpstr>
      <vt:lpstr>PowerPoint Presentation</vt:lpstr>
      <vt:lpstr>GENERAL SAFETY MESSAGE</vt:lpstr>
      <vt:lpstr>SAFETY RESOURCES</vt:lpstr>
      <vt:lpstr>PowerPoint Presentation</vt:lpstr>
      <vt:lpstr>INCIDENTS TO REPORT</vt:lpstr>
      <vt:lpstr>TO FILL OUT AN INCIDENT REPORT</vt:lpstr>
      <vt:lpstr>SECURITY &amp; SAFETY AT THE VILLAGE</vt:lpstr>
      <vt:lpstr>SECURITY – HOW CAN I HELP?</vt:lpstr>
      <vt:lpstr>EMERGENCY FIRST AID AND MEDICAL</vt:lpstr>
      <vt:lpstr>EVACUATION PROCEDURES</vt:lpstr>
      <vt:lpstr>ACCESSIBLE MUSTER POINTS</vt:lpstr>
      <vt:lpstr>PowerPoint Presentation</vt:lpstr>
      <vt:lpstr>PowerPoint Presentation</vt:lpstr>
    </vt:vector>
  </TitlesOfParts>
  <Company>TO2015</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Robyn Emsley</dc:creator>
  <cp:lastModifiedBy>Jacquelyn Mayo</cp:lastModifiedBy>
  <cp:revision>832</cp:revision>
  <cp:lastPrinted>2017-09-10T11:29:44Z</cp:lastPrinted>
  <dcterms:created xsi:type="dcterms:W3CDTF">2013-02-25T22:05:39Z</dcterms:created>
  <dcterms:modified xsi:type="dcterms:W3CDTF">2017-09-19T21:58:14Z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0x010100AAEB0C94C05F1143816A98BA22478153001A23F8E7FCB93540A66312064BD7888F</vt:lpwstr>
  </property>
  <property fmtid="{D5CDD505-2E9C-101B-9397-08002B2CF9AE}" pid="3" name="FunctionalArea">
    <vt:lpwstr>6;#Human Resources|6ab91276-0790-4bb5-8291-020a8aec0bfa</vt:lpwstr>
  </property>
  <property fmtid="{D5CDD505-2E9C-101B-9397-08002B2CF9AE}" pid="4" name="Sport">
    <vt:lpwstr/>
  </property>
  <property fmtid="{D5CDD505-2E9C-101B-9397-08002B2CF9AE}" pid="5" name="Venue">
    <vt:lpwstr/>
  </property>
  <property fmtid="{D5CDD505-2E9C-101B-9397-08002B2CF9AE}" pid="6" name="Event1">
    <vt:lpwstr/>
  </property>
  <property fmtid="{D5CDD505-2E9C-101B-9397-08002B2CF9AE}" pid="7" name="DocumentCategories">
    <vt:lpwstr/>
  </property>
  <property fmtid="{D5CDD505-2E9C-101B-9397-08002B2CF9AE}" pid="8" name="Partners">
    <vt:lpwstr/>
  </property>
  <property fmtid="{D5CDD505-2E9C-101B-9397-08002B2CF9AE}" pid="9" name="RecordSeries">
    <vt:lpwstr/>
  </property>
  <property fmtid="{D5CDD505-2E9C-101B-9397-08002B2CF9AE}" pid="10" name="ka72cc39bff843f4b34d73ed20006551">
    <vt:lpwstr/>
  </property>
  <property fmtid="{D5CDD505-2E9C-101B-9397-08002B2CF9AE}" pid="11" name="SharingHintHash">
    <vt:lpwstr>-2041172154</vt:lpwstr>
  </property>
  <property fmtid="{D5CDD505-2E9C-101B-9397-08002B2CF9AE}" pid="12" name="Order">
    <vt:r8>109700</vt:r8>
  </property>
  <property fmtid="{D5CDD505-2E9C-101B-9397-08002B2CF9AE}" pid="13" name="xd_ProgID">
    <vt:lpwstr/>
  </property>
  <property fmtid="{D5CDD505-2E9C-101B-9397-08002B2CF9AE}" pid="14" name="_SourceUrl">
    <vt:lpwstr/>
  </property>
  <property fmtid="{D5CDD505-2E9C-101B-9397-08002B2CF9AE}" pid="15" name="TemplateUrl">
    <vt:lpwstr/>
  </property>
  <property fmtid="{D5CDD505-2E9C-101B-9397-08002B2CF9AE}" pid="16" name="_CopySource">
    <vt:lpwstr>https://to2015panam.sharepoint.com/sites/HR/LD/public/Venue Impact Training/Templates/Venue Impact PowerPoint Template (2).pptx</vt:lpwstr>
  </property>
</Properties>
</file>